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56" r:id="rId2"/>
    <p:sldId id="373" r:id="rId3"/>
    <p:sldId id="260" r:id="rId4"/>
    <p:sldId id="336" r:id="rId5"/>
    <p:sldId id="330" r:id="rId6"/>
    <p:sldId id="369" r:id="rId7"/>
    <p:sldId id="334" r:id="rId8"/>
    <p:sldId id="347" r:id="rId9"/>
    <p:sldId id="372" r:id="rId10"/>
    <p:sldId id="275" r:id="rId11"/>
    <p:sldId id="277" r:id="rId12"/>
    <p:sldId id="279" r:id="rId13"/>
    <p:sldId id="278" r:id="rId14"/>
    <p:sldId id="322" r:id="rId15"/>
    <p:sldId id="351" r:id="rId16"/>
    <p:sldId id="285" r:id="rId17"/>
    <p:sldId id="361" r:id="rId18"/>
    <p:sldId id="362" r:id="rId19"/>
    <p:sldId id="363" r:id="rId20"/>
    <p:sldId id="364" r:id="rId21"/>
    <p:sldId id="311" r:id="rId22"/>
    <p:sldId id="313" r:id="rId23"/>
    <p:sldId id="365" r:id="rId24"/>
    <p:sldId id="338" r:id="rId25"/>
  </p:sldIdLst>
  <p:sldSz cx="13550900" cy="7620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1pPr>
    <a:lvl2pPr marL="0" marR="0" indent="45720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2pPr>
    <a:lvl3pPr marL="0" marR="0" indent="91440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3pPr>
    <a:lvl4pPr marL="0" marR="0" indent="137160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4pPr>
    <a:lvl5pPr marL="0" marR="0" indent="182880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5pPr>
    <a:lvl6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6pPr>
    <a:lvl7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7pPr>
    <a:lvl8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8pPr>
    <a:lvl9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E97200"/>
    <a:srgbClr val="000000"/>
    <a:srgbClr val="FFFFFF"/>
    <a:srgbClr val="7B2381"/>
    <a:srgbClr val="0070C0"/>
    <a:srgbClr val="03945D"/>
    <a:srgbClr val="3F210D"/>
    <a:srgbClr val="F0A010"/>
    <a:srgbClr val="0432FF"/>
    <a:srgbClr val="3215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414141"/>
        </a:fontRef>
        <a:srgbClr val="41414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3D5D4"/>
          </a:solidFill>
        </a:fill>
      </a:tcStyle>
    </a:wholeTbl>
    <a:band2H>
      <a:tcTxStyle/>
      <a:tcStyle>
        <a:tcBdr/>
        <a:fill>
          <a:solidFill>
            <a:srgbClr val="EAEBEB"/>
          </a:solidFill>
        </a:fill>
      </a:tcStyle>
    </a:band2H>
    <a:firstCol>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414141"/>
        </a:fontRef>
        <a:srgbClr val="41414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414141"/>
        </a:fontRef>
        <a:srgbClr val="41414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414141"/>
        </a:fontRef>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8E8E8"/>
          </a:solidFill>
        </a:fill>
      </a:tcStyle>
    </a:wholeTbl>
    <a:band2H>
      <a:tcTxStyle/>
      <a:tcStyle>
        <a:tcBdr/>
        <a:fill>
          <a:solidFill>
            <a:srgbClr val="FFFFFF"/>
          </a:solidFill>
        </a:fill>
      </a:tcStyle>
    </a:band2H>
    <a:firstCol>
      <a:tcTxStyle b="on" i="off">
        <a:font>
          <a:latin typeface="Gill Sans"/>
          <a:ea typeface="Gill Sans"/>
          <a:cs typeface="Gill San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ill Sans"/>
          <a:ea typeface="Gill Sans"/>
          <a:cs typeface="Gill Sans"/>
        </a:font>
        <a:srgbClr val="414141"/>
      </a:tcTxStyle>
      <a:tcStyle>
        <a:tcBdr>
          <a:left>
            <a:ln w="12700" cap="flat">
              <a:noFill/>
              <a:miter lim="400000"/>
            </a:ln>
          </a:left>
          <a:right>
            <a:ln w="12700" cap="flat">
              <a:noFill/>
              <a:miter lim="400000"/>
            </a:ln>
          </a:right>
          <a:top>
            <a:ln w="50800" cap="flat">
              <a:solidFill>
                <a:srgbClr val="414141"/>
              </a:solidFill>
              <a:prstDash val="solid"/>
              <a:round/>
            </a:ln>
          </a:top>
          <a:bottom>
            <a:ln w="25400" cap="flat">
              <a:solidFill>
                <a:srgbClr val="414141"/>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ill Sans"/>
          <a:ea typeface="Gill Sans"/>
          <a:cs typeface="Gill Sans"/>
        </a:font>
        <a:srgbClr val="FFFFFF"/>
      </a:tcTxStyle>
      <a:tcStyle>
        <a:tcBdr>
          <a:left>
            <a:ln w="12700" cap="flat">
              <a:noFill/>
              <a:miter lim="400000"/>
            </a:ln>
          </a:left>
          <a:right>
            <a:ln w="12700" cap="flat">
              <a:noFill/>
              <a:miter lim="400000"/>
            </a:ln>
          </a:right>
          <a:top>
            <a:ln w="25400" cap="flat">
              <a:solidFill>
                <a:srgbClr val="414141"/>
              </a:solidFill>
              <a:prstDash val="solid"/>
              <a:round/>
            </a:ln>
          </a:top>
          <a:bottom>
            <a:ln w="25400" cap="flat">
              <a:solidFill>
                <a:srgbClr val="414141"/>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414141"/>
        </a:fontRef>
        <a:srgbClr val="41414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DCD"/>
          </a:solidFill>
        </a:fill>
      </a:tcStyle>
    </a:wholeTbl>
    <a:band2H>
      <a:tcTxStyle/>
      <a:tcStyle>
        <a:tcBdr/>
        <a:fill>
          <a:solidFill>
            <a:srgbClr val="E8E8E8"/>
          </a:solidFill>
        </a:fill>
      </a:tcStyle>
    </a:band2H>
    <a:firstCol>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14141"/>
          </a:solidFill>
        </a:fill>
      </a:tcStyle>
    </a:firstCol>
    <a:lastRow>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14141"/>
          </a:solidFill>
        </a:fill>
      </a:tcStyle>
    </a:lastRow>
    <a:firstRow>
      <a:tcTxStyle b="on" i="off">
        <a:font>
          <a:latin typeface="Gill Sans"/>
          <a:ea typeface="Gill Sans"/>
          <a:cs typeface="Gill 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14141"/>
          </a:solidFill>
        </a:fill>
      </a:tcStyle>
    </a:firstRow>
  </a:tblStyle>
  <a:tblStyle styleId="{2708684C-4D16-4618-839F-0558EEFCDFE6}" styleName="">
    <a:tblBg/>
    <a:wholeTbl>
      <a:tcTxStyle b="off" i="off">
        <a:fontRef idx="major">
          <a:srgbClr val="414141"/>
        </a:fontRef>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solidFill>
            <a:srgbClr val="414141">
              <a:alpha val="20000"/>
            </a:srgbClr>
          </a:solidFill>
        </a:fill>
      </a:tcStyle>
    </a:wholeTbl>
    <a:band2H>
      <a:tcTxStyle/>
      <a:tcStyle>
        <a:tcBdr/>
        <a:fill>
          <a:solidFill>
            <a:srgbClr val="FFFFFF"/>
          </a:solidFill>
        </a:fill>
      </a:tcStyle>
    </a:band2H>
    <a:firstCol>
      <a:tcTxStyle b="on" i="off">
        <a:font>
          <a:latin typeface="Gill Sans"/>
          <a:ea typeface="Gill Sans"/>
          <a:cs typeface="Gill Sans"/>
        </a:font>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solidFill>
            <a:srgbClr val="414141">
              <a:alpha val="20000"/>
            </a:srgbClr>
          </a:solidFill>
        </a:fill>
      </a:tcStyle>
    </a:firstCol>
    <a:lastRow>
      <a:tcTxStyle b="on" i="off">
        <a:font>
          <a:latin typeface="Gill Sans"/>
          <a:ea typeface="Gill Sans"/>
          <a:cs typeface="Gill Sans"/>
        </a:font>
        <a:srgbClr val="414141"/>
      </a:tcTxStyle>
      <a:tcStyle>
        <a:tcBdr>
          <a:left>
            <a:ln w="12700" cap="flat">
              <a:solidFill>
                <a:srgbClr val="414141"/>
              </a:solidFill>
              <a:prstDash val="solid"/>
              <a:round/>
            </a:ln>
          </a:left>
          <a:right>
            <a:ln w="12700" cap="flat">
              <a:solidFill>
                <a:srgbClr val="414141"/>
              </a:solidFill>
              <a:prstDash val="solid"/>
              <a:round/>
            </a:ln>
          </a:right>
          <a:top>
            <a:ln w="50800" cap="flat">
              <a:solidFill>
                <a:srgbClr val="414141"/>
              </a:solidFill>
              <a:prstDash val="solid"/>
              <a:round/>
            </a:ln>
          </a:top>
          <a:bottom>
            <a:ln w="127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noFill/>
        </a:fill>
      </a:tcStyle>
    </a:lastRow>
    <a:firstRow>
      <a:tcTxStyle b="on" i="off">
        <a:font>
          <a:latin typeface="Gill Sans"/>
          <a:ea typeface="Gill Sans"/>
          <a:cs typeface="Gill Sans"/>
        </a:font>
        <a:srgbClr val="414141"/>
      </a:tcTxStyle>
      <a:tcStyle>
        <a:tcBdr>
          <a:left>
            <a:ln w="12700" cap="flat">
              <a:solidFill>
                <a:srgbClr val="414141"/>
              </a:solidFill>
              <a:prstDash val="solid"/>
              <a:round/>
            </a:ln>
          </a:left>
          <a:right>
            <a:ln w="12700" cap="flat">
              <a:solidFill>
                <a:srgbClr val="414141"/>
              </a:solidFill>
              <a:prstDash val="solid"/>
              <a:round/>
            </a:ln>
          </a:right>
          <a:top>
            <a:ln w="12700" cap="flat">
              <a:solidFill>
                <a:srgbClr val="414141"/>
              </a:solidFill>
              <a:prstDash val="solid"/>
              <a:round/>
            </a:ln>
          </a:top>
          <a:bottom>
            <a:ln w="25400" cap="flat">
              <a:solidFill>
                <a:srgbClr val="414141"/>
              </a:solidFill>
              <a:prstDash val="solid"/>
              <a:round/>
            </a:ln>
          </a:bottom>
          <a:insideH>
            <a:ln w="12700" cap="flat">
              <a:solidFill>
                <a:srgbClr val="414141"/>
              </a:solidFill>
              <a:prstDash val="solid"/>
              <a:round/>
            </a:ln>
          </a:insideH>
          <a:insideV>
            <a:ln w="12700" cap="flat">
              <a:solidFill>
                <a:srgbClr val="414141"/>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42" autoAdjust="0"/>
    <p:restoredTop sz="81633" autoAdjust="0"/>
  </p:normalViewPr>
  <p:slideViewPr>
    <p:cSldViewPr snapToGrid="0" snapToObjects="1">
      <p:cViewPr varScale="1">
        <p:scale>
          <a:sx n="80" d="100"/>
          <a:sy n="80" d="100"/>
        </p:scale>
        <p:origin x="1880" y="504"/>
      </p:cViewPr>
      <p:guideLst/>
    </p:cSldViewPr>
  </p:slideViewPr>
  <p:notesTextViewPr>
    <p:cViewPr>
      <p:scale>
        <a:sx n="1" d="1"/>
        <a:sy n="1" d="1"/>
      </p:scale>
      <p:origin x="0" y="0"/>
    </p:cViewPr>
  </p:notesTextViewPr>
  <p:sorterViewPr>
    <p:cViewPr>
      <p:scale>
        <a:sx n="55" d="100"/>
        <a:sy n="55" d="100"/>
      </p:scale>
      <p:origin x="0" y="0"/>
    </p:cViewPr>
  </p:sorterViewPr>
  <p:notesViewPr>
    <p:cSldViewPr snapToGrid="0" snapToObjects="1">
      <p:cViewPr varScale="1">
        <p:scale>
          <a:sx n="107" d="100"/>
          <a:sy n="107" d="100"/>
        </p:scale>
        <p:origin x="3160" y="1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B7F192-E3AB-3D4D-90AA-296723ECAC0C}" type="doc">
      <dgm:prSet loTypeId="urn:microsoft.com/office/officeart/2005/8/layout/arrow2" loCatId="" qsTypeId="urn:microsoft.com/office/officeart/2005/8/quickstyle/simple3" qsCatId="simple" csTypeId="urn:microsoft.com/office/officeart/2005/8/colors/accent0_1" csCatId="mainScheme" phldr="1"/>
      <dgm:spPr/>
      <dgm:t>
        <a:bodyPr/>
        <a:lstStyle/>
        <a:p>
          <a:endParaRPr lang="en-US"/>
        </a:p>
      </dgm:t>
    </dgm:pt>
    <dgm:pt modelId="{BAD4FF05-6B1E-0740-982C-43DC68AF6362}">
      <dgm:prSet phldrT="[Text]" custT="1"/>
      <dgm:spPr/>
      <dgm:t>
        <a:bodyPr/>
        <a:lstStyle/>
        <a:p>
          <a:r>
            <a:rPr lang="en-US" sz="6000" b="1" dirty="0">
              <a:solidFill>
                <a:srgbClr val="FFFFFF"/>
              </a:solidFill>
            </a:rPr>
            <a:t>2. Claim It! </a:t>
          </a:r>
          <a:br>
            <a:rPr lang="en-US" sz="6000" b="1" dirty="0">
              <a:solidFill>
                <a:srgbClr val="FFFFFF"/>
              </a:solidFill>
            </a:rPr>
          </a:br>
          <a:r>
            <a:rPr lang="en-US" sz="6000" b="1" dirty="0">
              <a:solidFill>
                <a:srgbClr val="FFFFFF"/>
              </a:solidFill>
            </a:rPr>
            <a:t>        </a:t>
          </a:r>
          <a:endParaRPr lang="en-US" sz="3200" b="1" dirty="0">
            <a:solidFill>
              <a:srgbClr val="FFFFFF"/>
            </a:solidFill>
          </a:endParaRPr>
        </a:p>
      </dgm:t>
    </dgm:pt>
    <dgm:pt modelId="{E9BDB4E1-68D7-4243-A906-11BB5E8F70EC}" type="parTrans" cxnId="{3834FE2D-8C45-6041-ACC1-03E78B28F5BE}">
      <dgm:prSet/>
      <dgm:spPr/>
      <dgm:t>
        <a:bodyPr/>
        <a:lstStyle/>
        <a:p>
          <a:endParaRPr lang="en-US"/>
        </a:p>
      </dgm:t>
    </dgm:pt>
    <dgm:pt modelId="{B64565E8-81F5-6142-BF10-16A787B0D3E1}" type="sibTrans" cxnId="{3834FE2D-8C45-6041-ACC1-03E78B28F5BE}">
      <dgm:prSet/>
      <dgm:spPr>
        <a:solidFill>
          <a:schemeClr val="accent6">
            <a:lumMod val="75000"/>
          </a:schemeClr>
        </a:solidFill>
      </dgm:spPr>
      <dgm:t>
        <a:bodyPr/>
        <a:lstStyle/>
        <a:p>
          <a:endParaRPr lang="en-US"/>
        </a:p>
      </dgm:t>
    </dgm:pt>
    <dgm:pt modelId="{2D605541-344E-9C45-B7D8-391F83A5ABE8}">
      <dgm:prSet phldrT="[Text]" custT="1"/>
      <dgm:spPr/>
      <dgm:t>
        <a:bodyPr/>
        <a:lstStyle/>
        <a:p>
          <a:r>
            <a:rPr lang="en-US" sz="6000" b="1" dirty="0">
              <a:solidFill>
                <a:srgbClr val="FFFFFF"/>
              </a:solidFill>
            </a:rPr>
            <a:t>3. Aim It! </a:t>
          </a:r>
          <a:br>
            <a:rPr lang="en-US" sz="6000" b="1" dirty="0">
              <a:solidFill>
                <a:srgbClr val="FFFFFF"/>
              </a:solidFill>
            </a:rPr>
          </a:br>
          <a:r>
            <a:rPr lang="en-US" sz="6000" b="1" dirty="0">
              <a:solidFill>
                <a:srgbClr val="FFFFFF"/>
              </a:solidFill>
            </a:rPr>
            <a:t>     </a:t>
          </a:r>
          <a:endParaRPr lang="en-US" sz="3200" b="1" dirty="0">
            <a:solidFill>
              <a:srgbClr val="FFFFFF"/>
            </a:solidFill>
          </a:endParaRPr>
        </a:p>
      </dgm:t>
    </dgm:pt>
    <dgm:pt modelId="{719ABE4F-5422-004A-81C0-9334233E8266}" type="parTrans" cxnId="{B0B46088-68EF-8C44-95AB-37FAD9FCBB07}">
      <dgm:prSet/>
      <dgm:spPr/>
      <dgm:t>
        <a:bodyPr/>
        <a:lstStyle/>
        <a:p>
          <a:endParaRPr lang="en-US"/>
        </a:p>
      </dgm:t>
    </dgm:pt>
    <dgm:pt modelId="{B2507043-67DC-CF47-85B6-F7A38864C1C4}" type="sibTrans" cxnId="{B0B46088-68EF-8C44-95AB-37FAD9FCBB07}">
      <dgm:prSet/>
      <dgm:spPr>
        <a:solidFill>
          <a:schemeClr val="accent6">
            <a:lumMod val="75000"/>
          </a:schemeClr>
        </a:solidFill>
      </dgm:spPr>
      <dgm:t>
        <a:bodyPr/>
        <a:lstStyle/>
        <a:p>
          <a:endParaRPr lang="en-US"/>
        </a:p>
      </dgm:t>
    </dgm:pt>
    <dgm:pt modelId="{598B0F67-F201-C146-9E35-2C6D52BC64B3}">
      <dgm:prSet phldrT="[Text]" custT="1"/>
      <dgm:spPr/>
      <dgm:t>
        <a:bodyPr/>
        <a:lstStyle/>
        <a:p>
          <a:r>
            <a:rPr lang="en-US" sz="6000" b="1" dirty="0">
              <a:solidFill>
                <a:srgbClr val="FFFFFF"/>
              </a:solidFill>
            </a:rPr>
            <a:t>1. Name It! </a:t>
          </a:r>
          <a:br>
            <a:rPr lang="en-US" sz="6000" b="1" dirty="0">
              <a:solidFill>
                <a:srgbClr val="FFFFFF"/>
              </a:solidFill>
            </a:rPr>
          </a:br>
          <a:r>
            <a:rPr lang="en-US" sz="6000" b="1" dirty="0">
              <a:solidFill>
                <a:srgbClr val="FFFFFF"/>
              </a:solidFill>
            </a:rPr>
            <a:t>       </a:t>
          </a:r>
          <a:endParaRPr lang="en-US" sz="3200" b="1" dirty="0">
            <a:solidFill>
              <a:srgbClr val="FFFFFF"/>
            </a:solidFill>
          </a:endParaRPr>
        </a:p>
      </dgm:t>
    </dgm:pt>
    <dgm:pt modelId="{7203BBE0-EA86-8049-8A90-B2088BF4D584}" type="parTrans" cxnId="{5A97CCEA-3CF7-754F-9991-4E0001B9A5F3}">
      <dgm:prSet/>
      <dgm:spPr/>
      <dgm:t>
        <a:bodyPr/>
        <a:lstStyle/>
        <a:p>
          <a:endParaRPr lang="en-US"/>
        </a:p>
      </dgm:t>
    </dgm:pt>
    <dgm:pt modelId="{02C57B3D-0B30-9140-8109-186A820E027E}" type="sibTrans" cxnId="{5A97CCEA-3CF7-754F-9991-4E0001B9A5F3}">
      <dgm:prSet/>
      <dgm:spPr>
        <a:solidFill>
          <a:schemeClr val="accent6">
            <a:lumMod val="75000"/>
          </a:schemeClr>
        </a:solidFill>
      </dgm:spPr>
      <dgm:t>
        <a:bodyPr/>
        <a:lstStyle/>
        <a:p>
          <a:endParaRPr lang="en-US"/>
        </a:p>
      </dgm:t>
    </dgm:pt>
    <dgm:pt modelId="{17816A06-FC77-1C45-AD01-307F00389A4B}" type="pres">
      <dgm:prSet presAssocID="{5DB7F192-E3AB-3D4D-90AA-296723ECAC0C}" presName="arrowDiagram" presStyleCnt="0">
        <dgm:presLayoutVars>
          <dgm:chMax val="5"/>
          <dgm:dir/>
          <dgm:resizeHandles val="exact"/>
        </dgm:presLayoutVars>
      </dgm:prSet>
      <dgm:spPr/>
    </dgm:pt>
    <dgm:pt modelId="{30E73C61-30DE-9D48-BEEC-812053F64E55}" type="pres">
      <dgm:prSet presAssocID="{5DB7F192-E3AB-3D4D-90AA-296723ECAC0C}" presName="arrow" presStyleLbl="bgShp" presStyleIdx="0" presStyleCnt="1" custLinFactNeighborX="4566" custLinFactNeighborY="0"/>
      <dgm:spPr>
        <a:solidFill>
          <a:schemeClr val="accent6">
            <a:lumMod val="75000"/>
          </a:schemeClr>
        </a:solidFill>
      </dgm:spPr>
    </dgm:pt>
    <dgm:pt modelId="{B2DE33F9-FEA3-7342-854C-80F119985855}" type="pres">
      <dgm:prSet presAssocID="{5DB7F192-E3AB-3D4D-90AA-296723ECAC0C}" presName="arrowDiagram3" presStyleCnt="0"/>
      <dgm:spPr/>
    </dgm:pt>
    <dgm:pt modelId="{81FBE288-9871-F746-BCB8-DDBEDF305A61}" type="pres">
      <dgm:prSet presAssocID="{598B0F67-F201-C146-9E35-2C6D52BC64B3}" presName="bullet3a" presStyleLbl="node1" presStyleIdx="0" presStyleCnt="3"/>
      <dgm:spPr>
        <a:noFill/>
      </dgm:spPr>
    </dgm:pt>
    <dgm:pt modelId="{5683952B-515C-0841-B561-87CDCBC1C423}" type="pres">
      <dgm:prSet presAssocID="{598B0F67-F201-C146-9E35-2C6D52BC64B3}" presName="textBox3a" presStyleLbl="revTx" presStyleIdx="0" presStyleCnt="3" custScaleX="199441" custLinFactNeighborX="37519" custLinFactNeighborY="-17931">
        <dgm:presLayoutVars>
          <dgm:bulletEnabled val="1"/>
        </dgm:presLayoutVars>
      </dgm:prSet>
      <dgm:spPr/>
    </dgm:pt>
    <dgm:pt modelId="{6CABA1BE-4052-4E4E-B705-B189F2BFD1A1}" type="pres">
      <dgm:prSet presAssocID="{BAD4FF05-6B1E-0740-982C-43DC68AF6362}" presName="bullet3b" presStyleLbl="node1" presStyleIdx="1" presStyleCnt="3"/>
      <dgm:spPr>
        <a:noFill/>
      </dgm:spPr>
    </dgm:pt>
    <dgm:pt modelId="{7719644E-E561-1A40-9285-996FF5C71DE7}" type="pres">
      <dgm:prSet presAssocID="{BAD4FF05-6B1E-0740-982C-43DC68AF6362}" presName="textBox3b" presStyleLbl="revTx" presStyleIdx="1" presStyleCnt="3" custScaleX="200529" custLinFactNeighborX="42968" custLinFactNeighborY="-10750">
        <dgm:presLayoutVars>
          <dgm:bulletEnabled val="1"/>
        </dgm:presLayoutVars>
      </dgm:prSet>
      <dgm:spPr/>
    </dgm:pt>
    <dgm:pt modelId="{4B04A541-BC93-3E4F-92DA-565B3EA979D6}" type="pres">
      <dgm:prSet presAssocID="{2D605541-344E-9C45-B7D8-391F83A5ABE8}" presName="bullet3c" presStyleLbl="node1" presStyleIdx="2" presStyleCnt="3" custLinFactX="-100000" custLinFactY="-16410" custLinFactNeighborX="-105952" custLinFactNeighborY="-100000"/>
      <dgm:spPr>
        <a:noFill/>
      </dgm:spPr>
    </dgm:pt>
    <dgm:pt modelId="{FDA51320-661F-B84E-9047-AE610BBE5A0E}" type="pres">
      <dgm:prSet presAssocID="{2D605541-344E-9C45-B7D8-391F83A5ABE8}" presName="textBox3c" presStyleLbl="revTx" presStyleIdx="2" presStyleCnt="3" custScaleX="143499" custLinFactNeighborX="18921" custLinFactNeighborY="-18342">
        <dgm:presLayoutVars>
          <dgm:bulletEnabled val="1"/>
        </dgm:presLayoutVars>
      </dgm:prSet>
      <dgm:spPr/>
    </dgm:pt>
  </dgm:ptLst>
  <dgm:cxnLst>
    <dgm:cxn modelId="{3834FE2D-8C45-6041-ACC1-03E78B28F5BE}" srcId="{5DB7F192-E3AB-3D4D-90AA-296723ECAC0C}" destId="{BAD4FF05-6B1E-0740-982C-43DC68AF6362}" srcOrd="1" destOrd="0" parTransId="{E9BDB4E1-68D7-4243-A906-11BB5E8F70EC}" sibTransId="{B64565E8-81F5-6142-BF10-16A787B0D3E1}"/>
    <dgm:cxn modelId="{5738034D-B051-1542-AEE1-10A703E4EB22}" type="presOf" srcId="{BAD4FF05-6B1E-0740-982C-43DC68AF6362}" destId="{7719644E-E561-1A40-9285-996FF5C71DE7}" srcOrd="0" destOrd="0" presId="urn:microsoft.com/office/officeart/2005/8/layout/arrow2"/>
    <dgm:cxn modelId="{3BB30454-84F5-574D-A490-6756EFE896EB}" type="presOf" srcId="{5DB7F192-E3AB-3D4D-90AA-296723ECAC0C}" destId="{17816A06-FC77-1C45-AD01-307F00389A4B}" srcOrd="0" destOrd="0" presId="urn:microsoft.com/office/officeart/2005/8/layout/arrow2"/>
    <dgm:cxn modelId="{85AACE60-BC26-234B-BEF8-0B7C492501BC}" type="presOf" srcId="{2D605541-344E-9C45-B7D8-391F83A5ABE8}" destId="{FDA51320-661F-B84E-9047-AE610BBE5A0E}" srcOrd="0" destOrd="0" presId="urn:microsoft.com/office/officeart/2005/8/layout/arrow2"/>
    <dgm:cxn modelId="{B0B46088-68EF-8C44-95AB-37FAD9FCBB07}" srcId="{5DB7F192-E3AB-3D4D-90AA-296723ECAC0C}" destId="{2D605541-344E-9C45-B7D8-391F83A5ABE8}" srcOrd="2" destOrd="0" parTransId="{719ABE4F-5422-004A-81C0-9334233E8266}" sibTransId="{B2507043-67DC-CF47-85B6-F7A38864C1C4}"/>
    <dgm:cxn modelId="{4B707FC2-3308-F54E-91AC-5C20009F06C3}" type="presOf" srcId="{598B0F67-F201-C146-9E35-2C6D52BC64B3}" destId="{5683952B-515C-0841-B561-87CDCBC1C423}" srcOrd="0" destOrd="0" presId="urn:microsoft.com/office/officeart/2005/8/layout/arrow2"/>
    <dgm:cxn modelId="{5A97CCEA-3CF7-754F-9991-4E0001B9A5F3}" srcId="{5DB7F192-E3AB-3D4D-90AA-296723ECAC0C}" destId="{598B0F67-F201-C146-9E35-2C6D52BC64B3}" srcOrd="0" destOrd="0" parTransId="{7203BBE0-EA86-8049-8A90-B2088BF4D584}" sibTransId="{02C57B3D-0B30-9140-8109-186A820E027E}"/>
    <dgm:cxn modelId="{6F437DFC-E2B2-1947-B813-7CEC8AAEDB8F}" type="presParOf" srcId="{17816A06-FC77-1C45-AD01-307F00389A4B}" destId="{30E73C61-30DE-9D48-BEEC-812053F64E55}" srcOrd="0" destOrd="0" presId="urn:microsoft.com/office/officeart/2005/8/layout/arrow2"/>
    <dgm:cxn modelId="{94B59EB2-8B3A-1744-90A6-ACC955CD198D}" type="presParOf" srcId="{17816A06-FC77-1C45-AD01-307F00389A4B}" destId="{B2DE33F9-FEA3-7342-854C-80F119985855}" srcOrd="1" destOrd="0" presId="urn:microsoft.com/office/officeart/2005/8/layout/arrow2"/>
    <dgm:cxn modelId="{D52D6621-9EB7-0D4A-AC96-F869DE9F3D41}" type="presParOf" srcId="{B2DE33F9-FEA3-7342-854C-80F119985855}" destId="{81FBE288-9871-F746-BCB8-DDBEDF305A61}" srcOrd="0" destOrd="0" presId="urn:microsoft.com/office/officeart/2005/8/layout/arrow2"/>
    <dgm:cxn modelId="{ED9EC1C8-C678-284C-A1C8-ECAC1F767FF5}" type="presParOf" srcId="{B2DE33F9-FEA3-7342-854C-80F119985855}" destId="{5683952B-515C-0841-B561-87CDCBC1C423}" srcOrd="1" destOrd="0" presId="urn:microsoft.com/office/officeart/2005/8/layout/arrow2"/>
    <dgm:cxn modelId="{0AC68969-DA26-C249-BADB-8B8638A508A1}" type="presParOf" srcId="{B2DE33F9-FEA3-7342-854C-80F119985855}" destId="{6CABA1BE-4052-4E4E-B705-B189F2BFD1A1}" srcOrd="2" destOrd="0" presId="urn:microsoft.com/office/officeart/2005/8/layout/arrow2"/>
    <dgm:cxn modelId="{169F6747-031F-6046-A80C-B2C893D2AC0D}" type="presParOf" srcId="{B2DE33F9-FEA3-7342-854C-80F119985855}" destId="{7719644E-E561-1A40-9285-996FF5C71DE7}" srcOrd="3" destOrd="0" presId="urn:microsoft.com/office/officeart/2005/8/layout/arrow2"/>
    <dgm:cxn modelId="{90509468-70A7-1343-87F1-81CC5144FD16}" type="presParOf" srcId="{B2DE33F9-FEA3-7342-854C-80F119985855}" destId="{4B04A541-BC93-3E4F-92DA-565B3EA979D6}" srcOrd="4" destOrd="0" presId="urn:microsoft.com/office/officeart/2005/8/layout/arrow2"/>
    <dgm:cxn modelId="{28246090-A391-A14C-B8AF-587202DC568E}" type="presParOf" srcId="{B2DE33F9-FEA3-7342-854C-80F119985855}" destId="{FDA51320-661F-B84E-9047-AE610BBE5A0E}"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73C61-30DE-9D48-BEEC-812053F64E55}">
      <dsp:nvSpPr>
        <dsp:cNvPr id="0" name=""/>
        <dsp:cNvSpPr/>
      </dsp:nvSpPr>
      <dsp:spPr>
        <a:xfrm>
          <a:off x="0" y="59591"/>
          <a:ext cx="10951679" cy="6844799"/>
        </a:xfrm>
        <a:prstGeom prst="swooshArrow">
          <a:avLst>
            <a:gd name="adj1" fmla="val 25000"/>
            <a:gd name="adj2" fmla="val 25000"/>
          </a:avLst>
        </a:prstGeom>
        <a:solidFill>
          <a:schemeClr val="accent6">
            <a:lumMod val="75000"/>
          </a:schemeClr>
        </a:solidFill>
        <a:ln>
          <a:noFill/>
        </a:ln>
        <a:effectLst/>
      </dsp:spPr>
      <dsp:style>
        <a:lnRef idx="0">
          <a:scrgbClr r="0" g="0" b="0"/>
        </a:lnRef>
        <a:fillRef idx="1">
          <a:scrgbClr r="0" g="0" b="0"/>
        </a:fillRef>
        <a:effectRef idx="1">
          <a:scrgbClr r="0" g="0" b="0"/>
        </a:effectRef>
        <a:fontRef idx="minor"/>
      </dsp:style>
    </dsp:sp>
    <dsp:sp modelId="{81FBE288-9871-F746-BCB8-DDBEDF305A61}">
      <dsp:nvSpPr>
        <dsp:cNvPr id="0" name=""/>
        <dsp:cNvSpPr/>
      </dsp:nvSpPr>
      <dsp:spPr>
        <a:xfrm>
          <a:off x="1390863" y="4783872"/>
          <a:ext cx="284743" cy="284743"/>
        </a:xfrm>
        <a:prstGeom prst="ellipse">
          <a:avLst/>
        </a:prstGeom>
        <a:no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683952B-515C-0841-B561-87CDCBC1C423}">
      <dsp:nvSpPr>
        <dsp:cNvPr id="0" name=""/>
        <dsp:cNvSpPr/>
      </dsp:nvSpPr>
      <dsp:spPr>
        <a:xfrm>
          <a:off x="1221884" y="4571542"/>
          <a:ext cx="5089218" cy="19781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880" tIns="0" rIns="0" bIns="0" numCol="1" spcCol="1270" anchor="t" anchorCtr="0">
          <a:noAutofit/>
        </a:bodyPr>
        <a:lstStyle/>
        <a:p>
          <a:pPr marL="0" lvl="0" indent="0" algn="l" defTabSz="2667000">
            <a:lnSpc>
              <a:spcPct val="90000"/>
            </a:lnSpc>
            <a:spcBef>
              <a:spcPct val="0"/>
            </a:spcBef>
            <a:spcAft>
              <a:spcPct val="35000"/>
            </a:spcAft>
            <a:buNone/>
          </a:pPr>
          <a:r>
            <a:rPr lang="en-US" sz="6000" b="1" kern="1200" dirty="0">
              <a:solidFill>
                <a:srgbClr val="FFFFFF"/>
              </a:solidFill>
            </a:rPr>
            <a:t>1. Name It! </a:t>
          </a:r>
          <a:br>
            <a:rPr lang="en-US" sz="6000" b="1" kern="1200" dirty="0">
              <a:solidFill>
                <a:srgbClr val="FFFFFF"/>
              </a:solidFill>
            </a:rPr>
          </a:br>
          <a:r>
            <a:rPr lang="en-US" sz="6000" b="1" kern="1200" dirty="0">
              <a:solidFill>
                <a:srgbClr val="FFFFFF"/>
              </a:solidFill>
            </a:rPr>
            <a:t>       </a:t>
          </a:r>
          <a:endParaRPr lang="en-US" sz="3200" b="1" kern="1200" dirty="0">
            <a:solidFill>
              <a:srgbClr val="FFFFFF"/>
            </a:solidFill>
          </a:endParaRPr>
        </a:p>
      </dsp:txBody>
      <dsp:txXfrm>
        <a:off x="1221884" y="4571542"/>
        <a:ext cx="5089218" cy="1978147"/>
      </dsp:txXfrm>
    </dsp:sp>
    <dsp:sp modelId="{6CABA1BE-4052-4E4E-B705-B189F2BFD1A1}">
      <dsp:nvSpPr>
        <dsp:cNvPr id="0" name=""/>
        <dsp:cNvSpPr/>
      </dsp:nvSpPr>
      <dsp:spPr>
        <a:xfrm>
          <a:off x="3904273" y="2923455"/>
          <a:ext cx="514728" cy="514728"/>
        </a:xfrm>
        <a:prstGeom prst="ellipse">
          <a:avLst/>
        </a:prstGeom>
        <a:no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719644E-E561-1A40-9285-996FF5C71DE7}">
      <dsp:nvSpPr>
        <dsp:cNvPr id="0" name=""/>
        <dsp:cNvSpPr/>
      </dsp:nvSpPr>
      <dsp:spPr>
        <a:xfrm>
          <a:off x="3969856" y="2780536"/>
          <a:ext cx="5270710" cy="3723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744" tIns="0" rIns="0" bIns="0" numCol="1" spcCol="1270" anchor="t" anchorCtr="0">
          <a:noAutofit/>
        </a:bodyPr>
        <a:lstStyle/>
        <a:p>
          <a:pPr marL="0" lvl="0" indent="0" algn="l" defTabSz="2667000">
            <a:lnSpc>
              <a:spcPct val="90000"/>
            </a:lnSpc>
            <a:spcBef>
              <a:spcPct val="0"/>
            </a:spcBef>
            <a:spcAft>
              <a:spcPct val="35000"/>
            </a:spcAft>
            <a:buNone/>
          </a:pPr>
          <a:r>
            <a:rPr lang="en-US" sz="6000" b="1" kern="1200" dirty="0">
              <a:solidFill>
                <a:srgbClr val="FFFFFF"/>
              </a:solidFill>
            </a:rPr>
            <a:t>2. Claim It! </a:t>
          </a:r>
          <a:br>
            <a:rPr lang="en-US" sz="6000" b="1" kern="1200" dirty="0">
              <a:solidFill>
                <a:srgbClr val="FFFFFF"/>
              </a:solidFill>
            </a:rPr>
          </a:br>
          <a:r>
            <a:rPr lang="en-US" sz="6000" b="1" kern="1200" dirty="0">
              <a:solidFill>
                <a:srgbClr val="FFFFFF"/>
              </a:solidFill>
            </a:rPr>
            <a:t>        </a:t>
          </a:r>
          <a:endParaRPr lang="en-US" sz="3200" b="1" kern="1200" dirty="0">
            <a:solidFill>
              <a:srgbClr val="FFFFFF"/>
            </a:solidFill>
          </a:endParaRPr>
        </a:p>
      </dsp:txBody>
      <dsp:txXfrm>
        <a:off x="3969856" y="2780536"/>
        <a:ext cx="5270710" cy="3723570"/>
      </dsp:txXfrm>
    </dsp:sp>
    <dsp:sp modelId="{4B04A541-BC93-3E4F-92DA-565B3EA979D6}">
      <dsp:nvSpPr>
        <dsp:cNvPr id="0" name=""/>
        <dsp:cNvSpPr/>
      </dsp:nvSpPr>
      <dsp:spPr>
        <a:xfrm>
          <a:off x="5460848" y="962650"/>
          <a:ext cx="711859" cy="711859"/>
        </a:xfrm>
        <a:prstGeom prst="ellipse">
          <a:avLst/>
        </a:prstGeom>
        <a:no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DA51320-661F-B84E-9047-AE610BBE5A0E}">
      <dsp:nvSpPr>
        <dsp:cNvPr id="0" name=""/>
        <dsp:cNvSpPr/>
      </dsp:nvSpPr>
      <dsp:spPr>
        <a:xfrm>
          <a:off x="7179947" y="1274701"/>
          <a:ext cx="3771731" cy="4757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7199" tIns="0" rIns="0" bIns="0" numCol="1" spcCol="1270" anchor="t" anchorCtr="0">
          <a:noAutofit/>
        </a:bodyPr>
        <a:lstStyle/>
        <a:p>
          <a:pPr marL="0" lvl="0" indent="0" algn="l" defTabSz="2667000">
            <a:lnSpc>
              <a:spcPct val="90000"/>
            </a:lnSpc>
            <a:spcBef>
              <a:spcPct val="0"/>
            </a:spcBef>
            <a:spcAft>
              <a:spcPct val="35000"/>
            </a:spcAft>
            <a:buNone/>
          </a:pPr>
          <a:r>
            <a:rPr lang="en-US" sz="6000" b="1" kern="1200" dirty="0">
              <a:solidFill>
                <a:srgbClr val="FFFFFF"/>
              </a:solidFill>
            </a:rPr>
            <a:t>3. Aim It! </a:t>
          </a:r>
          <a:br>
            <a:rPr lang="en-US" sz="6000" b="1" kern="1200" dirty="0">
              <a:solidFill>
                <a:srgbClr val="FFFFFF"/>
              </a:solidFill>
            </a:rPr>
          </a:br>
          <a:r>
            <a:rPr lang="en-US" sz="6000" b="1" kern="1200" dirty="0">
              <a:solidFill>
                <a:srgbClr val="FFFFFF"/>
              </a:solidFill>
            </a:rPr>
            <a:t>     </a:t>
          </a:r>
          <a:endParaRPr lang="en-US" sz="3200" b="1" kern="1200" dirty="0">
            <a:solidFill>
              <a:srgbClr val="FFFFFF"/>
            </a:solidFill>
          </a:endParaRPr>
        </a:p>
      </dsp:txBody>
      <dsp:txXfrm>
        <a:off x="7179947" y="1274701"/>
        <a:ext cx="3771731" cy="4757135"/>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A813A6-C55E-2846-8440-FF98D2886A29}" type="datetimeFigureOut">
              <a:rPr lang="en-US" smtClean="0"/>
              <a:t>6/25/25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40E500-8975-834F-90B5-2B5FBFE016FE}" type="slidenum">
              <a:rPr lang="en-US" smtClean="0"/>
              <a:t>‹#›</a:t>
            </a:fld>
            <a:endParaRPr lang="en-US" dirty="0"/>
          </a:p>
        </p:txBody>
      </p:sp>
    </p:spTree>
    <p:extLst>
      <p:ext uri="{BB962C8B-B14F-4D97-AF65-F5344CB8AC3E}">
        <p14:creationId xmlns:p14="http://schemas.microsoft.com/office/powerpoint/2010/main" val="1091124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33" name="Shape 533"/>
          <p:cNvSpPr>
            <a:spLocks noGrp="1" noRot="1" noChangeAspect="1"/>
          </p:cNvSpPr>
          <p:nvPr>
            <p:ph type="sldImg"/>
          </p:nvPr>
        </p:nvSpPr>
        <p:spPr>
          <a:xfrm>
            <a:off x="1143000" y="685800"/>
            <a:ext cx="4572000" cy="3429000"/>
          </a:xfrm>
          <a:prstGeom prst="rect">
            <a:avLst/>
          </a:prstGeom>
        </p:spPr>
        <p:txBody>
          <a:bodyPr/>
          <a:lstStyle/>
          <a:p>
            <a:endParaRPr/>
          </a:p>
        </p:txBody>
      </p:sp>
      <p:sp>
        <p:nvSpPr>
          <p:cNvPr id="534" name="Shape 53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243817585"/>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Gill Sans Light"/>
      </a:defRPr>
    </a:lvl1pPr>
    <a:lvl2pPr indent="228600" latinLnBrk="0">
      <a:defRPr sz="1200">
        <a:latin typeface="+mj-lt"/>
        <a:ea typeface="+mj-ea"/>
        <a:cs typeface="+mj-cs"/>
        <a:sym typeface="Gill Sans Light"/>
      </a:defRPr>
    </a:lvl2pPr>
    <a:lvl3pPr indent="457200" latinLnBrk="0">
      <a:defRPr sz="1200">
        <a:latin typeface="+mj-lt"/>
        <a:ea typeface="+mj-ea"/>
        <a:cs typeface="+mj-cs"/>
        <a:sym typeface="Gill Sans Light"/>
      </a:defRPr>
    </a:lvl3pPr>
    <a:lvl4pPr indent="685800" latinLnBrk="0">
      <a:defRPr sz="1200">
        <a:latin typeface="+mj-lt"/>
        <a:ea typeface="+mj-ea"/>
        <a:cs typeface="+mj-cs"/>
        <a:sym typeface="Gill Sans Light"/>
      </a:defRPr>
    </a:lvl4pPr>
    <a:lvl5pPr indent="914400" latinLnBrk="0">
      <a:defRPr sz="1200">
        <a:latin typeface="+mj-lt"/>
        <a:ea typeface="+mj-ea"/>
        <a:cs typeface="+mj-cs"/>
        <a:sym typeface="Gill Sans Light"/>
      </a:defRPr>
    </a:lvl5pPr>
    <a:lvl6pPr indent="1143000" latinLnBrk="0">
      <a:defRPr sz="1200">
        <a:latin typeface="+mj-lt"/>
        <a:ea typeface="+mj-ea"/>
        <a:cs typeface="+mj-cs"/>
        <a:sym typeface="Gill Sans Light"/>
      </a:defRPr>
    </a:lvl6pPr>
    <a:lvl7pPr indent="1371600" latinLnBrk="0">
      <a:defRPr sz="1200">
        <a:latin typeface="+mj-lt"/>
        <a:ea typeface="+mj-ea"/>
        <a:cs typeface="+mj-cs"/>
        <a:sym typeface="Gill Sans Light"/>
      </a:defRPr>
    </a:lvl7pPr>
    <a:lvl8pPr indent="1600200" latinLnBrk="0">
      <a:defRPr sz="1200">
        <a:latin typeface="+mj-lt"/>
        <a:ea typeface="+mj-ea"/>
        <a:cs typeface="+mj-cs"/>
        <a:sym typeface="Gill Sans Light"/>
      </a:defRPr>
    </a:lvl8pPr>
    <a:lvl9pPr indent="1828800" latinLnBrk="0">
      <a:defRPr sz="1200">
        <a:latin typeface="+mj-lt"/>
        <a:ea typeface="+mj-ea"/>
        <a:cs typeface="+mj-cs"/>
        <a:sym typeface="Gill Sans Light"/>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Shape 554"/>
          <p:cNvSpPr>
            <a:spLocks noGrp="1" noRot="1" noChangeAspect="1"/>
          </p:cNvSpPr>
          <p:nvPr>
            <p:ph type="sldImg"/>
          </p:nvPr>
        </p:nvSpPr>
        <p:spPr>
          <a:xfrm>
            <a:off x="381000" y="685800"/>
            <a:ext cx="6096000" cy="3429000"/>
          </a:xfrm>
          <a:prstGeom prst="rect">
            <a:avLst/>
          </a:prstGeom>
        </p:spPr>
        <p:txBody>
          <a:bodyPr/>
          <a:lstStyle/>
          <a:p>
            <a:endParaRPr/>
          </a:p>
        </p:txBody>
      </p:sp>
      <p:sp>
        <p:nvSpPr>
          <p:cNvPr id="555" name="Shape 555"/>
          <p:cNvSpPr>
            <a:spLocks noGrp="1"/>
          </p:cNvSpPr>
          <p:nvPr>
            <p:ph type="body" sz="quarter" idx="1"/>
          </p:nvPr>
        </p:nvSpPr>
        <p:spPr>
          <a:prstGeom prst="rect">
            <a:avLst/>
          </a:prstGeom>
        </p:spPr>
        <p:txBody>
          <a:bodyPr/>
          <a:lstStyle/>
          <a:p>
            <a:r>
              <a:rPr dirty="0"/>
              <a:t>  </a:t>
            </a:r>
          </a:p>
        </p:txBody>
      </p:sp>
    </p:spTree>
    <p:extLst>
      <p:ext uri="{BB962C8B-B14F-4D97-AF65-F5344CB8AC3E}">
        <p14:creationId xmlns:p14="http://schemas.microsoft.com/office/powerpoint/2010/main" val="156229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Shape 554"/>
          <p:cNvSpPr>
            <a:spLocks noGrp="1" noRot="1" noChangeAspect="1"/>
          </p:cNvSpPr>
          <p:nvPr>
            <p:ph type="sldImg"/>
          </p:nvPr>
        </p:nvSpPr>
        <p:spPr>
          <a:xfrm>
            <a:off x="381000" y="685800"/>
            <a:ext cx="6096000" cy="3429000"/>
          </a:xfrm>
          <a:prstGeom prst="rect">
            <a:avLst/>
          </a:prstGeom>
        </p:spPr>
        <p:txBody>
          <a:bodyPr/>
          <a:lstStyle/>
          <a:p>
            <a:endParaRPr/>
          </a:p>
        </p:txBody>
      </p:sp>
      <p:sp>
        <p:nvSpPr>
          <p:cNvPr id="555" name="Shape 555"/>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84213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Shape 554"/>
          <p:cNvSpPr>
            <a:spLocks noGrp="1" noRot="1" noChangeAspect="1"/>
          </p:cNvSpPr>
          <p:nvPr>
            <p:ph type="sldImg"/>
          </p:nvPr>
        </p:nvSpPr>
        <p:spPr>
          <a:xfrm>
            <a:off x="381000" y="685800"/>
            <a:ext cx="6096000" cy="3429000"/>
          </a:xfrm>
          <a:prstGeom prst="rect">
            <a:avLst/>
          </a:prstGeom>
        </p:spPr>
        <p:txBody>
          <a:bodyPr/>
          <a:lstStyle/>
          <a:p>
            <a:endParaRPr/>
          </a:p>
        </p:txBody>
      </p:sp>
      <p:sp>
        <p:nvSpPr>
          <p:cNvPr id="555" name="Shape 555"/>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511122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33988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 </a:t>
            </a:r>
          </a:p>
        </p:txBody>
      </p:sp>
    </p:spTree>
    <p:extLst>
      <p:ext uri="{BB962C8B-B14F-4D97-AF65-F5344CB8AC3E}">
        <p14:creationId xmlns:p14="http://schemas.microsoft.com/office/powerpoint/2010/main" val="3450182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 name="Shape 604"/>
          <p:cNvSpPr>
            <a:spLocks noGrp="1" noRot="1" noChangeAspect="1"/>
          </p:cNvSpPr>
          <p:nvPr>
            <p:ph type="sldImg"/>
          </p:nvPr>
        </p:nvSpPr>
        <p:spPr>
          <a:xfrm>
            <a:off x="381000" y="685800"/>
            <a:ext cx="6096000" cy="3429000"/>
          </a:xfrm>
          <a:prstGeom prst="rect">
            <a:avLst/>
          </a:prstGeom>
        </p:spPr>
        <p:txBody>
          <a:bodyPr/>
          <a:lstStyle/>
          <a:p>
            <a:endParaRPr/>
          </a:p>
        </p:txBody>
      </p:sp>
      <p:sp>
        <p:nvSpPr>
          <p:cNvPr id="605" name="Shape 605"/>
          <p:cNvSpPr>
            <a:spLocks noGrp="1"/>
          </p:cNvSpPr>
          <p:nvPr>
            <p:ph type="body" sz="quarter" idx="1"/>
          </p:nvPr>
        </p:nvSpPr>
        <p:spPr>
          <a:prstGeom prst="rect">
            <a:avLst/>
          </a:prstGeom>
        </p:spPr>
        <p:txBody>
          <a:bodyPr/>
          <a:lstStyle/>
          <a:p>
            <a:endParaRPr dirty="0"/>
          </a:p>
          <a:p>
            <a:r>
              <a:rPr dirty="0"/>
              <a:t>Called StrengthsFinder, but it’s really “Talents Finder” </a:t>
            </a:r>
          </a:p>
          <a:p>
            <a:endParaRPr dirty="0"/>
          </a:p>
        </p:txBody>
      </p:sp>
    </p:spTree>
    <p:extLst>
      <p:ext uri="{BB962C8B-B14F-4D97-AF65-F5344CB8AC3E}">
        <p14:creationId xmlns:p14="http://schemas.microsoft.com/office/powerpoint/2010/main" val="3668448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Shape 612"/>
          <p:cNvSpPr>
            <a:spLocks noGrp="1" noRot="1" noChangeAspect="1"/>
          </p:cNvSpPr>
          <p:nvPr>
            <p:ph type="sldImg"/>
          </p:nvPr>
        </p:nvSpPr>
        <p:spPr>
          <a:xfrm>
            <a:off x="381000" y="685800"/>
            <a:ext cx="6096000" cy="3429000"/>
          </a:xfrm>
          <a:prstGeom prst="rect">
            <a:avLst/>
          </a:prstGeom>
        </p:spPr>
        <p:txBody>
          <a:bodyPr/>
          <a:lstStyle/>
          <a:p>
            <a:endParaRPr/>
          </a:p>
        </p:txBody>
      </p:sp>
      <p:sp>
        <p:nvSpPr>
          <p:cNvPr id="613" name="Shape 613"/>
          <p:cNvSpPr>
            <a:spLocks noGrp="1"/>
          </p:cNvSpPr>
          <p:nvPr>
            <p:ph type="body" sz="quarter" idx="1"/>
          </p:nvPr>
        </p:nvSpPr>
        <p:spPr>
          <a:prstGeom prst="rect">
            <a:avLst/>
          </a:prstGeom>
        </p:spPr>
        <p:txBody>
          <a:bodyPr/>
          <a:lstStyle/>
          <a:p>
            <a:r>
              <a:rPr dirty="0"/>
              <a:t>Your greatest strength can also be your greatest weakness – this phrase describes </a:t>
            </a:r>
            <a:r>
              <a:rPr dirty="0" err="1"/>
              <a:t>blindspots</a:t>
            </a:r>
            <a:r>
              <a:rPr dirty="0"/>
              <a:t>. </a:t>
            </a:r>
          </a:p>
          <a:p>
            <a:r>
              <a:rPr dirty="0"/>
              <a:t>Blind spots can be trickier:  the “sinister underbelly” .   (e.g., Activator often steps on toes, forgets to make everyone feel included.)   </a:t>
            </a:r>
          </a:p>
        </p:txBody>
      </p:sp>
    </p:spTree>
    <p:extLst>
      <p:ext uri="{BB962C8B-B14F-4D97-AF65-F5344CB8AC3E}">
        <p14:creationId xmlns:p14="http://schemas.microsoft.com/office/powerpoint/2010/main" val="3484943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a:spLocks noGrp="1" noRot="1" noChangeAspect="1"/>
          </p:cNvSpPr>
          <p:nvPr>
            <p:ph type="sldImg"/>
          </p:nvPr>
        </p:nvSpPr>
        <p:spPr>
          <a:xfrm>
            <a:off x="381000" y="685800"/>
            <a:ext cx="6096000" cy="3429000"/>
          </a:xfrm>
          <a:prstGeom prst="rect">
            <a:avLst/>
          </a:prstGeom>
        </p:spPr>
        <p:txBody>
          <a:bodyPr/>
          <a:lstStyle/>
          <a:p>
            <a:endParaRPr/>
          </a:p>
        </p:txBody>
      </p:sp>
      <p:sp>
        <p:nvSpPr>
          <p:cNvPr id="624" name="Shape 624"/>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236315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Shape 634"/>
          <p:cNvSpPr>
            <a:spLocks noGrp="1" noRot="1" noChangeAspect="1"/>
          </p:cNvSpPr>
          <p:nvPr>
            <p:ph type="sldImg"/>
          </p:nvPr>
        </p:nvSpPr>
        <p:spPr>
          <a:xfrm>
            <a:off x="381000" y="685800"/>
            <a:ext cx="6096000" cy="3429000"/>
          </a:xfrm>
          <a:prstGeom prst="rect">
            <a:avLst/>
          </a:prstGeom>
        </p:spPr>
        <p:txBody>
          <a:bodyPr/>
          <a:lstStyle/>
          <a:p>
            <a:endParaRPr/>
          </a:p>
        </p:txBody>
      </p:sp>
      <p:sp>
        <p:nvSpPr>
          <p:cNvPr id="635" name="Shape 635"/>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986802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4409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Shape 634"/>
          <p:cNvSpPr>
            <a:spLocks noGrp="1" noRot="1" noChangeAspect="1"/>
          </p:cNvSpPr>
          <p:nvPr>
            <p:ph type="sldImg"/>
          </p:nvPr>
        </p:nvSpPr>
        <p:spPr>
          <a:xfrm>
            <a:off x="381000" y="685800"/>
            <a:ext cx="6096000" cy="3429000"/>
          </a:xfrm>
          <a:prstGeom prst="rect">
            <a:avLst/>
          </a:prstGeom>
        </p:spPr>
        <p:txBody>
          <a:bodyPr/>
          <a:lstStyle/>
          <a:p>
            <a:endParaRPr/>
          </a:p>
        </p:txBody>
      </p:sp>
      <p:sp>
        <p:nvSpPr>
          <p:cNvPr id="635" name="Shape 635"/>
          <p:cNvSpPr>
            <a:spLocks noGrp="1"/>
          </p:cNvSpPr>
          <p:nvPr>
            <p:ph type="body" sz="quarter" idx="1"/>
          </p:nvPr>
        </p:nvSpPr>
        <p:spPr>
          <a:prstGeom prst="rect">
            <a:avLst/>
          </a:prstGeom>
        </p:spPr>
        <p:txBody>
          <a:bodyPr/>
          <a:lstStyle/>
          <a:p>
            <a:r>
              <a:t>COLORS DON’T MEAN ANYTHING </a:t>
            </a:r>
          </a:p>
          <a:p>
            <a:r>
              <a:t>INDIVIDUAL CARDS </a:t>
            </a:r>
          </a:p>
          <a:p>
            <a:r>
              <a:t>1</a:t>
            </a:r>
            <a:r>
              <a:rPr baseline="30000"/>
              <a:t>st</a:t>
            </a:r>
            <a:r>
              <a:t> time = READ THE DEFINITION FOR EVERYONE </a:t>
            </a:r>
          </a:p>
          <a:p>
            <a:r>
              <a:t>SPEND SOME TIME REFLECTING ON HOW THESE STRENGTHS PLAY OUT FOR YOU IN A WORK CONTEXT, SHARE YOUR REACTIONS  </a:t>
            </a:r>
          </a:p>
          <a:p>
            <a:r>
              <a:t>YOU’LL GET A FULL LISTING AT THE END</a:t>
            </a:r>
          </a:p>
          <a:p>
            <a:endParaRPr/>
          </a:p>
        </p:txBody>
      </p:sp>
    </p:spTree>
    <p:extLst>
      <p:ext uri="{BB962C8B-B14F-4D97-AF65-F5344CB8AC3E}">
        <p14:creationId xmlns:p14="http://schemas.microsoft.com/office/powerpoint/2010/main" val="574757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a:spLocks noGrp="1" noRot="1" noChangeAspect="1"/>
          </p:cNvSpPr>
          <p:nvPr>
            <p:ph type="sldImg"/>
          </p:nvPr>
        </p:nvSpPr>
        <p:spPr>
          <a:xfrm>
            <a:off x="381000" y="685800"/>
            <a:ext cx="6096000" cy="3429000"/>
          </a:xfrm>
          <a:prstGeom prst="rect">
            <a:avLst/>
          </a:prstGeom>
        </p:spPr>
        <p:txBody>
          <a:bodyPr/>
          <a:lstStyle/>
          <a:p>
            <a:endParaRPr/>
          </a:p>
        </p:txBody>
      </p:sp>
      <p:sp>
        <p:nvSpPr>
          <p:cNvPr id="624" name="Shape 624"/>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817252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Default">
    <p:bg>
      <p:bgPr>
        <a:solidFill>
          <a:schemeClr val="tx1"/>
        </a:solidFill>
        <a:effectLst/>
      </p:bgPr>
    </p:bg>
    <p:spTree>
      <p:nvGrpSpPr>
        <p:cNvPr id="1" name=""/>
        <p:cNvGrpSpPr/>
        <p:nvPr/>
      </p:nvGrpSpPr>
      <p:grpSpPr>
        <a:xfrm>
          <a:off x="0" y="0"/>
          <a:ext cx="0" cy="0"/>
          <a:chOff x="0" y="0"/>
          <a:chExt cx="0" cy="0"/>
        </a:xfrm>
      </p:grpSpPr>
      <p:sp>
        <p:nvSpPr>
          <p:cNvPr id="49" name="Shape 49"/>
          <p:cNvSpPr/>
          <p:nvPr/>
        </p:nvSpPr>
        <p:spPr>
          <a:xfrm>
            <a:off x="9265145" y="7284760"/>
            <a:ext cx="4145645" cy="184666"/>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lvl1pPr>
              <a:defRPr i="1">
                <a:solidFill>
                  <a:srgbClr val="FFFFFF"/>
                </a:solidFill>
                <a:latin typeface="Gill Sans"/>
                <a:ea typeface="Gill Sans"/>
                <a:cs typeface="Gill Sans"/>
                <a:sym typeface="Gill Sans"/>
              </a:defRPr>
            </a:lvl1pPr>
          </a:lstStyle>
          <a:p>
            <a:r>
              <a:rPr sz="1200" dirty="0">
                <a:solidFill>
                  <a:schemeClr val="bg2">
                    <a:lumMod val="60000"/>
                    <a:lumOff val="40000"/>
                  </a:schemeClr>
                </a:solidFill>
                <a:latin typeface="+mn-lt"/>
              </a:rPr>
              <a:t>© 20</a:t>
            </a:r>
            <a:r>
              <a:rPr lang="en-US" sz="1200" dirty="0">
                <a:solidFill>
                  <a:schemeClr val="bg2">
                    <a:lumMod val="60000"/>
                    <a:lumOff val="40000"/>
                  </a:schemeClr>
                </a:solidFill>
                <a:latin typeface="+mn-lt"/>
              </a:rPr>
              <a:t>24</a:t>
            </a:r>
            <a:r>
              <a:rPr sz="1200" dirty="0">
                <a:solidFill>
                  <a:schemeClr val="bg2">
                    <a:lumMod val="60000"/>
                    <a:lumOff val="40000"/>
                  </a:schemeClr>
                </a:solidFill>
                <a:latin typeface="+mn-lt"/>
              </a:rPr>
              <a:t> </a:t>
            </a:r>
            <a:r>
              <a:rPr sz="1200" dirty="0" err="1">
                <a:solidFill>
                  <a:schemeClr val="bg2">
                    <a:lumMod val="60000"/>
                    <a:lumOff val="40000"/>
                  </a:schemeClr>
                </a:solidFill>
                <a:latin typeface="+mn-lt"/>
              </a:rPr>
              <a:t>MonkeyBar</a:t>
            </a:r>
            <a:r>
              <a:rPr sz="1200" dirty="0">
                <a:solidFill>
                  <a:schemeClr val="bg2">
                    <a:lumMod val="60000"/>
                    <a:lumOff val="40000"/>
                  </a:schemeClr>
                </a:solidFill>
                <a:latin typeface="+mn-lt"/>
              </a:rPr>
              <a:t> Management.  All Rights Reserved</a:t>
            </a:r>
          </a:p>
        </p:txBody>
      </p:sp>
      <p:pic>
        <p:nvPicPr>
          <p:cNvPr id="50" name="image.jpg"/>
          <p:cNvPicPr>
            <a:picLocks noChangeAspect="1"/>
          </p:cNvPicPr>
          <p:nvPr/>
        </p:nvPicPr>
        <p:blipFill>
          <a:blip r:embed="rId2"/>
          <a:stretch>
            <a:fillRect/>
          </a:stretch>
        </p:blipFill>
        <p:spPr>
          <a:xfrm>
            <a:off x="140109" y="6446457"/>
            <a:ext cx="996359" cy="1054968"/>
          </a:xfrm>
          <a:prstGeom prst="rect">
            <a:avLst/>
          </a:prstGeom>
          <a:ln w="12700">
            <a:miter lim="400000"/>
          </a:ln>
        </p:spPr>
      </p:pic>
      <p:pic>
        <p:nvPicPr>
          <p:cNvPr id="2" name="Picture 1"/>
          <p:cNvPicPr>
            <a:picLocks noChangeAspect="1"/>
          </p:cNvPicPr>
          <p:nvPr userDrawn="1"/>
        </p:nvPicPr>
        <p:blipFill>
          <a:blip r:embed="rId3">
            <a:alphaModFix amt="25000"/>
            <a:extLst>
              <a:ext uri="{28A0092B-C50C-407E-A947-70E740481C1C}">
                <a14:useLocalDpi xmlns:a14="http://schemas.microsoft.com/office/drawing/2010/main"/>
              </a:ext>
            </a:extLst>
          </a:blip>
          <a:stretch>
            <a:fillRect/>
          </a:stretch>
        </p:blipFill>
        <p:spPr>
          <a:xfrm>
            <a:off x="1502228" y="779046"/>
            <a:ext cx="10062233" cy="5898819"/>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reserve="1">
  <p:cSld name="1_Default">
    <p:bg>
      <p:bgPr>
        <a:solidFill>
          <a:schemeClr val="tx1"/>
        </a:solidFill>
        <a:effectLst/>
      </p:bgPr>
    </p:bg>
    <p:spTree>
      <p:nvGrpSpPr>
        <p:cNvPr id="1" name=""/>
        <p:cNvGrpSpPr/>
        <p:nvPr/>
      </p:nvGrpSpPr>
      <p:grpSpPr>
        <a:xfrm>
          <a:off x="0" y="0"/>
          <a:ext cx="0" cy="0"/>
          <a:chOff x="0" y="0"/>
          <a:chExt cx="0" cy="0"/>
        </a:xfrm>
      </p:grpSpPr>
      <p:sp>
        <p:nvSpPr>
          <p:cNvPr id="49" name="Shape 49"/>
          <p:cNvSpPr/>
          <p:nvPr/>
        </p:nvSpPr>
        <p:spPr>
          <a:xfrm>
            <a:off x="9265145" y="7284760"/>
            <a:ext cx="4145645" cy="18466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defRPr i="1">
                <a:solidFill>
                  <a:srgbClr val="FFFFFF"/>
                </a:solidFill>
                <a:latin typeface="Gill Sans"/>
                <a:ea typeface="Gill Sans"/>
                <a:cs typeface="Gill Sans"/>
                <a:sym typeface="Gill Sans"/>
              </a:defRPr>
            </a:lvl1pPr>
          </a:lstStyle>
          <a:p>
            <a:r>
              <a:rPr sz="1200" dirty="0">
                <a:solidFill>
                  <a:schemeClr val="bg2">
                    <a:lumMod val="60000"/>
                    <a:lumOff val="40000"/>
                  </a:schemeClr>
                </a:solidFill>
                <a:latin typeface="+mn-lt"/>
              </a:rPr>
              <a:t>© 20</a:t>
            </a:r>
            <a:r>
              <a:rPr lang="en-US" sz="1200" dirty="0">
                <a:solidFill>
                  <a:schemeClr val="bg2">
                    <a:lumMod val="60000"/>
                    <a:lumOff val="40000"/>
                  </a:schemeClr>
                </a:solidFill>
                <a:latin typeface="+mn-lt"/>
              </a:rPr>
              <a:t>24 </a:t>
            </a:r>
            <a:r>
              <a:rPr sz="1200" dirty="0" err="1">
                <a:solidFill>
                  <a:schemeClr val="bg2">
                    <a:lumMod val="60000"/>
                    <a:lumOff val="40000"/>
                  </a:schemeClr>
                </a:solidFill>
                <a:latin typeface="+mn-lt"/>
              </a:rPr>
              <a:t>MonkeyBar</a:t>
            </a:r>
            <a:r>
              <a:rPr sz="1200" dirty="0">
                <a:solidFill>
                  <a:schemeClr val="bg2">
                    <a:lumMod val="60000"/>
                    <a:lumOff val="40000"/>
                  </a:schemeClr>
                </a:solidFill>
                <a:latin typeface="+mn-lt"/>
              </a:rPr>
              <a:t> Management.  All Rights Reserved</a:t>
            </a:r>
          </a:p>
        </p:txBody>
      </p:sp>
      <p:pic>
        <p:nvPicPr>
          <p:cNvPr id="50" name="image.jpg"/>
          <p:cNvPicPr>
            <a:picLocks noChangeAspect="1"/>
          </p:cNvPicPr>
          <p:nvPr/>
        </p:nvPicPr>
        <p:blipFill>
          <a:blip r:embed="rId2"/>
          <a:stretch>
            <a:fillRect/>
          </a:stretch>
        </p:blipFill>
        <p:spPr>
          <a:xfrm>
            <a:off x="140109" y="6446457"/>
            <a:ext cx="996359" cy="1054968"/>
          </a:xfrm>
          <a:prstGeom prst="rect">
            <a:avLst/>
          </a:prstGeom>
          <a:ln w="12700">
            <a:miter lim="400000"/>
          </a:ln>
        </p:spPr>
      </p:pic>
    </p:spTree>
    <p:extLst>
      <p:ext uri="{BB962C8B-B14F-4D97-AF65-F5344CB8AC3E}">
        <p14:creationId xmlns:p14="http://schemas.microsoft.com/office/powerpoint/2010/main" val="677239279"/>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Default copy">
    <p:spTree>
      <p:nvGrpSpPr>
        <p:cNvPr id="1" name=""/>
        <p:cNvGrpSpPr/>
        <p:nvPr/>
      </p:nvGrpSpPr>
      <p:grpSpPr>
        <a:xfrm>
          <a:off x="0" y="0"/>
          <a:ext cx="0" cy="0"/>
          <a:chOff x="0" y="0"/>
          <a:chExt cx="0" cy="0"/>
        </a:xfrm>
      </p:grpSpPr>
      <p:pic>
        <p:nvPicPr>
          <p:cNvPr id="74" name="catalog cover.jpg"/>
          <p:cNvPicPr>
            <a:picLocks noChangeAspect="1"/>
          </p:cNvPicPr>
          <p:nvPr/>
        </p:nvPicPr>
        <p:blipFill>
          <a:blip r:embed="rId2">
            <a:alphaModFix amt="99358"/>
          </a:blip>
          <a:stretch>
            <a:fillRect/>
          </a:stretch>
        </p:blipFill>
        <p:spPr>
          <a:xfrm rot="5400000">
            <a:off x="1764402" y="-4053400"/>
            <a:ext cx="9659958" cy="14103538"/>
          </a:xfrm>
          <a:prstGeom prst="rect">
            <a:avLst/>
          </a:prstGeom>
          <a:ln w="12700">
            <a:miter lim="400000"/>
          </a:ln>
        </p:spPr>
      </p:pic>
      <p:sp>
        <p:nvSpPr>
          <p:cNvPr id="75" name="Shape 75"/>
          <p:cNvSpPr/>
          <p:nvPr/>
        </p:nvSpPr>
        <p:spPr>
          <a:xfrm>
            <a:off x="7245350" y="7221151"/>
            <a:ext cx="6400800" cy="27699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defRPr i="1">
                <a:solidFill>
                  <a:srgbClr val="FFFFFF"/>
                </a:solidFill>
                <a:latin typeface="Gill Sans"/>
                <a:ea typeface="Gill Sans"/>
                <a:cs typeface="Gill Sans"/>
                <a:sym typeface="Gill Sans"/>
              </a:defRPr>
            </a:lvl1pPr>
          </a:lstStyle>
          <a:p>
            <a:r>
              <a:rPr dirty="0"/>
              <a:t>© 2</a:t>
            </a:r>
            <a:r>
              <a:rPr lang="en-US" dirty="0"/>
              <a:t>021</a:t>
            </a:r>
            <a:r>
              <a:rPr dirty="0"/>
              <a:t> </a:t>
            </a:r>
            <a:r>
              <a:rPr dirty="0" err="1"/>
              <a:t>MonkeyBar</a:t>
            </a:r>
            <a:r>
              <a:rPr dirty="0"/>
              <a:t> Management.  All Rights Reserved</a:t>
            </a:r>
          </a:p>
        </p:txBody>
      </p:sp>
      <p:sp>
        <p:nvSpPr>
          <p:cNvPr id="76" name="Shape 76"/>
          <p:cNvSpPr>
            <a:spLocks noGrp="1"/>
          </p:cNvSpPr>
          <p:nvPr>
            <p:ph type="sldNum" sz="quarter" idx="2"/>
          </p:nvPr>
        </p:nvSpPr>
        <p:spPr>
          <a:xfrm>
            <a:off x="6549601" y="6859410"/>
            <a:ext cx="3161878" cy="406401"/>
          </a:xfrm>
          <a:prstGeom prst="rect">
            <a:avLst/>
          </a:prstGeom>
        </p:spPr>
        <p:txBody>
          <a:bodyPr/>
          <a:lstStyle>
            <a:lvl1pPr algn="r">
              <a:defRPr sz="1200">
                <a:solidFill>
                  <a:srgbClr val="000000"/>
                </a:solidFill>
              </a:defRPr>
            </a:lvl1pPr>
          </a:lstStyle>
          <a:p>
            <a:fld id="{86CB4B4D-7CA3-9044-876B-883B54F8677D}" type="slidenum">
              <a:r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hape 3"/>
          <p:cNvSpPr/>
          <p:nvPr/>
        </p:nvSpPr>
        <p:spPr>
          <a:xfrm>
            <a:off x="7245350" y="7221151"/>
            <a:ext cx="6400800" cy="27699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defRPr i="1">
                <a:solidFill>
                  <a:srgbClr val="FFFFFF"/>
                </a:solidFill>
                <a:latin typeface="Gill Sans"/>
                <a:ea typeface="Gill Sans"/>
                <a:cs typeface="Gill Sans"/>
                <a:sym typeface="Gill Sans"/>
              </a:defRPr>
            </a:lvl1pPr>
          </a:lstStyle>
          <a:p>
            <a:r>
              <a:rPr dirty="0"/>
              <a:t>© 2</a:t>
            </a:r>
            <a:r>
              <a:rPr lang="en-US" dirty="0"/>
              <a:t>021</a:t>
            </a:r>
            <a:r>
              <a:rPr dirty="0"/>
              <a:t> </a:t>
            </a:r>
            <a:r>
              <a:rPr dirty="0" err="1"/>
              <a:t>Monkeybar</a:t>
            </a:r>
            <a:r>
              <a:rPr dirty="0"/>
              <a:t> Management. All Rights Reserved</a:t>
            </a:r>
          </a:p>
        </p:txBody>
      </p:sp>
      <p:sp>
        <p:nvSpPr>
          <p:cNvPr id="4" name="Shape 4"/>
          <p:cNvSpPr>
            <a:spLocks noGrp="1"/>
          </p:cNvSpPr>
          <p:nvPr>
            <p:ph type="title"/>
          </p:nvPr>
        </p:nvSpPr>
        <p:spPr>
          <a:xfrm>
            <a:off x="368300" y="5791200"/>
            <a:ext cx="12801600" cy="1003300"/>
          </a:xfrm>
          <a:prstGeom prst="rect">
            <a:avLst/>
          </a:prstGeom>
          <a:ln w="12700">
            <a:miter lim="400000"/>
          </a:ln>
          <a:extLst>
            <a:ext uri="{C572A759-6A51-4108-AA02-DFA0A04FC94B}">
              <ma14:wrappingTextBoxFlag xmlns="" xmlns:ma14="http://schemas.microsoft.com/office/mac/drawingml/2011/main" val="1"/>
            </a:ext>
          </a:extLst>
        </p:spPr>
        <p:txBody>
          <a:bodyPr lIns="38100" tIns="38100" rIns="38100" bIns="38100" anchor="ctr">
            <a:normAutofit/>
          </a:bodyPr>
          <a:lstStyle/>
          <a:p>
            <a:r>
              <a:t>Title Text</a:t>
            </a:r>
          </a:p>
        </p:txBody>
      </p:sp>
      <p:sp>
        <p:nvSpPr>
          <p:cNvPr id="5" name="Shape 5"/>
          <p:cNvSpPr>
            <a:spLocks noGrp="1"/>
          </p:cNvSpPr>
          <p:nvPr>
            <p:ph type="body" idx="1"/>
          </p:nvPr>
        </p:nvSpPr>
        <p:spPr>
          <a:xfrm>
            <a:off x="677544" y="1778000"/>
            <a:ext cx="12195811" cy="5028848"/>
          </a:xfrm>
          <a:prstGeom prst="rect">
            <a:avLst/>
          </a:prstGeom>
          <a:ln w="12700">
            <a:miter lim="400000"/>
          </a:ln>
          <a:extLst>
            <a:ext uri="{C572A759-6A51-4108-AA02-DFA0A04FC94B}">
              <ma14:wrappingTextBoxFlag xmlns="" xmlns:ma14="http://schemas.microsoft.com/office/mac/drawingml/2011/main" val="1"/>
            </a:ext>
          </a:extLst>
        </p:spPr>
        <p:txBody>
          <a:bodyPr lIns="38100" tIns="38100" rIns="38100" bIns="38100"/>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53" r:id="rId1"/>
    <p:sldLayoutId id="2147483711" r:id="rId2"/>
    <p:sldLayoutId id="2147483656" r:id="rId3"/>
  </p:sldLayoutIdLst>
  <p:transition spd="med"/>
  <p:txStyles>
    <p:titleStyle>
      <a:lvl1pPr marL="0" marR="0" indent="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1pPr>
      <a:lvl2pPr marL="0" marR="0" indent="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2pPr>
      <a:lvl3pPr marL="0" marR="0" indent="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3pPr>
      <a:lvl4pPr marL="0" marR="0" indent="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4pPr>
      <a:lvl5pPr marL="0" marR="0" indent="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5pPr>
      <a:lvl6pPr marL="0" marR="0" indent="45720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6pPr>
      <a:lvl7pPr marL="0" marR="0" indent="91440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7pPr>
      <a:lvl8pPr marL="0" marR="0" indent="137160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8pPr>
      <a:lvl9pPr marL="0" marR="0" indent="1828800" algn="ctr" defTabSz="914400" rtl="0" latinLnBrk="0">
        <a:lnSpc>
          <a:spcPct val="100000"/>
        </a:lnSpc>
        <a:spcBef>
          <a:spcPts val="0"/>
        </a:spcBef>
        <a:spcAft>
          <a:spcPts val="0"/>
        </a:spcAft>
        <a:buClrTx/>
        <a:buSzTx/>
        <a:buFontTx/>
        <a:buNone/>
        <a:tabLst/>
        <a:defRPr sz="5600" b="0" i="0" u="none" strike="noStrike" cap="none" spc="0" baseline="0">
          <a:ln>
            <a:noFill/>
          </a:ln>
          <a:solidFill>
            <a:srgbClr val="414141"/>
          </a:solidFill>
          <a:uFillTx/>
          <a:latin typeface="+mj-lt"/>
          <a:ea typeface="+mj-ea"/>
          <a:cs typeface="+mj-cs"/>
          <a:sym typeface="Gill Sans Light"/>
        </a:defRPr>
      </a:lvl9pPr>
    </p:titleStyle>
    <p:bodyStyle>
      <a:lvl1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1pPr>
      <a:lvl2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2pPr>
      <a:lvl3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3pPr>
      <a:lvl4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4pPr>
      <a:lvl5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5pPr>
      <a:lvl6pPr marL="0" marR="0" indent="45720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6pPr>
      <a:lvl7pPr marL="0" marR="0" indent="91440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7pPr>
      <a:lvl8pPr marL="0" marR="0" indent="137160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8pPr>
      <a:lvl9pPr marL="0" marR="0" indent="1828800" algn="ctr" defTabSz="914400" rtl="0" latinLnBrk="0">
        <a:lnSpc>
          <a:spcPct val="100000"/>
        </a:lnSpc>
        <a:spcBef>
          <a:spcPts val="0"/>
        </a:spcBef>
        <a:spcAft>
          <a:spcPts val="0"/>
        </a:spcAft>
        <a:buClrTx/>
        <a:buSzTx/>
        <a:buFontTx/>
        <a:buNone/>
        <a:tabLst/>
        <a:defRPr sz="2800" b="0" i="0" u="none" strike="noStrike" cap="none" spc="0" baseline="0">
          <a:ln>
            <a:noFill/>
          </a:ln>
          <a:solidFill>
            <a:srgbClr val="414141"/>
          </a:solidFill>
          <a:uFillTx/>
          <a:latin typeface="+mj-lt"/>
          <a:ea typeface="+mj-ea"/>
          <a:cs typeface="+mj-cs"/>
          <a:sym typeface="Gill Sans Light"/>
        </a:defRPr>
      </a:lvl9pPr>
    </p:bodyStyle>
    <p:otherStyle>
      <a:lvl1pPr marL="0" marR="0" indent="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1pPr>
      <a:lvl2pPr marL="0" marR="0" indent="45720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2pPr>
      <a:lvl3pPr marL="0" marR="0" indent="91440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3pPr>
      <a:lvl4pPr marL="0" marR="0" indent="137160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4pPr>
      <a:lvl5pPr marL="0" marR="0" indent="182880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5pPr>
      <a:lvl6pPr marL="0" marR="0" indent="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6pPr>
      <a:lvl7pPr marL="0" marR="0" indent="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7pPr>
      <a:lvl8pPr marL="0" marR="0" indent="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8pPr>
      <a:lvl9pPr marL="0" marR="0" indent="0" algn="ctr" defTabSz="914400" rtl="0" latinLnBrk="0">
        <a:lnSpc>
          <a:spcPct val="100000"/>
        </a:lnSpc>
        <a:spcBef>
          <a:spcPts val="0"/>
        </a:spcBef>
        <a:spcAft>
          <a:spcPts val="0"/>
        </a:spcAft>
        <a:buClrTx/>
        <a:buSzTx/>
        <a:buFontTx/>
        <a:buNone/>
        <a:tabLst/>
        <a:defRPr sz="8800" b="1" i="0" u="none" strike="noStrike" cap="none" spc="0" baseline="0">
          <a:ln>
            <a:noFill/>
          </a:ln>
          <a:solidFill>
            <a:schemeClr val="tx1"/>
          </a:solidFill>
          <a:uFillTx/>
          <a:latin typeface="+mn-lt"/>
          <a:ea typeface="+mn-ea"/>
          <a:cs typeface="+mn-cs"/>
          <a:sym typeface="Georgia"/>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a:extLst>
              <a:ext uri="{FF2B5EF4-FFF2-40B4-BE49-F238E27FC236}">
                <a16:creationId xmlns:a16="http://schemas.microsoft.com/office/drawing/2014/main" id="{7927A775-23B5-E944-9DAF-407754169DF0}"/>
              </a:ext>
            </a:extLst>
          </p:cNvPr>
          <p:cNvSpPr/>
          <p:nvPr/>
        </p:nvSpPr>
        <p:spPr>
          <a:xfrm>
            <a:off x="242888" y="179389"/>
            <a:ext cx="12397581" cy="4906962"/>
          </a:xfrm>
          <a:prstGeom prst="wedgeRoundRectCallout">
            <a:avLst>
              <a:gd name="adj1" fmla="val 41795"/>
              <a:gd name="adj2" fmla="val 68828"/>
              <a:gd name="adj3" fmla="val 16667"/>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414141"/>
              </a:solidFill>
              <a:effectLst/>
              <a:uFillTx/>
              <a:latin typeface="+mj-lt"/>
              <a:ea typeface="+mj-ea"/>
              <a:cs typeface="+mj-cs"/>
              <a:sym typeface="Gill Sans Light"/>
            </a:endParaRPr>
          </a:p>
        </p:txBody>
      </p:sp>
      <p:sp>
        <p:nvSpPr>
          <p:cNvPr id="2" name="Shape 572">
            <a:extLst>
              <a:ext uri="{FF2B5EF4-FFF2-40B4-BE49-F238E27FC236}">
                <a16:creationId xmlns:a16="http://schemas.microsoft.com/office/drawing/2014/main" id="{BA032029-14E8-B649-AE70-4B545763AF3B}"/>
              </a:ext>
            </a:extLst>
          </p:cNvPr>
          <p:cNvSpPr/>
          <p:nvPr/>
        </p:nvSpPr>
        <p:spPr>
          <a:xfrm>
            <a:off x="510381" y="479425"/>
            <a:ext cx="12130088" cy="4308872"/>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p>
            <a:pPr>
              <a:defRPr>
                <a:solidFill>
                  <a:srgbClr val="F0A010"/>
                </a:solidFill>
              </a:defRPr>
            </a:pPr>
            <a:endParaRPr dirty="0"/>
          </a:p>
          <a:p>
            <a:pPr algn="l">
              <a:defRPr sz="8800">
                <a:solidFill>
                  <a:srgbClr val="F0A010"/>
                </a:solidFill>
              </a:defRPr>
            </a:pPr>
            <a:r>
              <a:rPr lang="en-US" sz="6400" dirty="0">
                <a:solidFill>
                  <a:schemeClr val="tx1"/>
                </a:solidFill>
                <a:latin typeface="+mn-lt"/>
              </a:rPr>
              <a:t>W</a:t>
            </a:r>
            <a:r>
              <a:rPr sz="6400" dirty="0">
                <a:solidFill>
                  <a:schemeClr val="tx1"/>
                </a:solidFill>
                <a:latin typeface="+mn-lt"/>
              </a:rPr>
              <a:t>hat </a:t>
            </a:r>
            <a:r>
              <a:rPr lang="en-US" sz="6400" dirty="0">
                <a:solidFill>
                  <a:schemeClr val="accent6">
                    <a:lumMod val="75000"/>
                  </a:schemeClr>
                </a:solidFill>
                <a:latin typeface="+mn-lt"/>
              </a:rPr>
              <a:t>will happen </a:t>
            </a:r>
            <a:r>
              <a:rPr lang="en-US" sz="6400" dirty="0">
                <a:solidFill>
                  <a:schemeClr val="tx1"/>
                </a:solidFill>
                <a:latin typeface="+mn-lt"/>
              </a:rPr>
              <a:t>if we think about what is </a:t>
            </a:r>
            <a:r>
              <a:rPr lang="en-US" sz="6400" dirty="0">
                <a:solidFill>
                  <a:schemeClr val="accent6">
                    <a:lumMod val="75000"/>
                  </a:schemeClr>
                </a:solidFill>
                <a:latin typeface="+mn-lt"/>
              </a:rPr>
              <a:t>right</a:t>
            </a:r>
            <a:r>
              <a:rPr lang="en-US" sz="6400" dirty="0">
                <a:solidFill>
                  <a:schemeClr val="tx1"/>
                </a:solidFill>
                <a:latin typeface="+mn-lt"/>
              </a:rPr>
              <a:t> </a:t>
            </a:r>
            <a:r>
              <a:rPr lang="en-US" sz="6400" dirty="0">
                <a:solidFill>
                  <a:schemeClr val="accent6">
                    <a:lumMod val="75000"/>
                  </a:schemeClr>
                </a:solidFill>
                <a:latin typeface="+mn-lt"/>
              </a:rPr>
              <a:t>with people </a:t>
            </a:r>
            <a:r>
              <a:rPr lang="en-US" sz="6400" dirty="0">
                <a:solidFill>
                  <a:schemeClr val="tx1"/>
                </a:solidFill>
                <a:latin typeface="+mn-lt"/>
              </a:rPr>
              <a:t>rather than fixating on what was wrong with them?</a:t>
            </a:r>
            <a:endParaRPr sz="6400" dirty="0">
              <a:solidFill>
                <a:schemeClr val="tx1"/>
              </a:solidFill>
              <a:latin typeface="+mn-lt"/>
            </a:endParaRPr>
          </a:p>
        </p:txBody>
      </p:sp>
      <p:pic>
        <p:nvPicPr>
          <p:cNvPr id="6" name="Picture 5" descr="Don O. Clifton">
            <a:extLst>
              <a:ext uri="{FF2B5EF4-FFF2-40B4-BE49-F238E27FC236}">
                <a16:creationId xmlns:a16="http://schemas.microsoft.com/office/drawing/2014/main" id="{B555758B-4240-0449-B6A2-D657078603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734800" y="5214943"/>
            <a:ext cx="1191419" cy="1892589"/>
          </a:xfrm>
          <a:prstGeom prst="rect">
            <a:avLst/>
          </a:prstGeom>
        </p:spPr>
      </p:pic>
      <p:sp>
        <p:nvSpPr>
          <p:cNvPr id="7" name="TextBox 6">
            <a:extLst>
              <a:ext uri="{FF2B5EF4-FFF2-40B4-BE49-F238E27FC236}">
                <a16:creationId xmlns:a16="http://schemas.microsoft.com/office/drawing/2014/main" id="{6FE29D1F-2C61-5441-A335-1298DFFFF24E}"/>
              </a:ext>
            </a:extLst>
          </p:cNvPr>
          <p:cNvSpPr txBox="1"/>
          <p:nvPr/>
        </p:nvSpPr>
        <p:spPr>
          <a:xfrm>
            <a:off x="8980487" y="6504137"/>
            <a:ext cx="2968625" cy="430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200" b="1" i="0" u="none" strike="noStrike" cap="none" spc="0" normalizeH="0" baseline="0" dirty="0">
                <a:ln>
                  <a:noFill/>
                </a:ln>
                <a:solidFill>
                  <a:srgbClr val="FFFFFF"/>
                </a:solidFill>
                <a:effectLst/>
                <a:uFillTx/>
                <a:latin typeface="+mn-lt"/>
                <a:ea typeface="Georgia"/>
                <a:cs typeface="Georgia"/>
                <a:sym typeface="Georgia"/>
              </a:rPr>
              <a:t>Donald O. Clifton</a:t>
            </a:r>
          </a:p>
        </p:txBody>
      </p:sp>
    </p:spTree>
    <p:extLst>
      <p:ext uri="{BB962C8B-B14F-4D97-AF65-F5344CB8AC3E}">
        <p14:creationId xmlns:p14="http://schemas.microsoft.com/office/powerpoint/2010/main" val="90152950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oldfish swimming in water&#10;&#10;Description automatically generated">
            <a:extLst>
              <a:ext uri="{FF2B5EF4-FFF2-40B4-BE49-F238E27FC236}">
                <a16:creationId xmlns:a16="http://schemas.microsoft.com/office/drawing/2014/main" id="{8C47DAFB-4F50-BA02-760C-0AF8E22BA35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7320" y="350079"/>
            <a:ext cx="12036260" cy="5650826"/>
          </a:xfrm>
          <a:prstGeom prst="rect">
            <a:avLst/>
          </a:prstGeom>
        </p:spPr>
      </p:pic>
    </p:spTree>
    <p:extLst>
      <p:ext uri="{BB962C8B-B14F-4D97-AF65-F5344CB8AC3E}">
        <p14:creationId xmlns:p14="http://schemas.microsoft.com/office/powerpoint/2010/main" val="376301552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Shape 553"/>
          <p:cNvSpPr/>
          <p:nvPr/>
        </p:nvSpPr>
        <p:spPr>
          <a:xfrm>
            <a:off x="2614930" y="1051070"/>
            <a:ext cx="8321040" cy="3046988"/>
          </a:xfrm>
          <a:prstGeom prst="rect">
            <a:avLst/>
          </a:prstGeom>
          <a:noFill/>
          <a:ln w="12700">
            <a:miter lim="400000"/>
          </a:ln>
          <a:extLst>
            <a:ext uri="{C572A759-6A51-4108-AA02-DFA0A04FC94B}">
              <ma14:wrappingTextBoxFlag xmlns="" xmlns:ma14="http://schemas.microsoft.com/office/mac/drawingml/2011/main" val="1"/>
            </a:ext>
          </a:extLst>
        </p:spPr>
        <p:txBody>
          <a:bodyPr wrap="square" lIns="45719" rIns="45719" anchor="t" anchorCtr="0">
            <a:spAutoFit/>
          </a:bodyPr>
          <a:lstStyle/>
          <a:p>
            <a:pPr>
              <a:defRPr sz="8800">
                <a:solidFill>
                  <a:srgbClr val="F0A010"/>
                </a:solidFill>
              </a:defRPr>
            </a:pPr>
            <a:r>
              <a:rPr sz="9600" dirty="0">
                <a:solidFill>
                  <a:srgbClr val="FFFFFF"/>
                </a:solidFill>
                <a:latin typeface="+mn-lt"/>
              </a:rPr>
              <a:t>Why use the  </a:t>
            </a:r>
          </a:p>
          <a:p>
            <a:pPr>
              <a:defRPr sz="8800" i="1">
                <a:solidFill>
                  <a:srgbClr val="F0A010"/>
                </a:solidFill>
              </a:defRPr>
            </a:pPr>
            <a:r>
              <a:rPr lang="en-US" sz="9600" dirty="0">
                <a:solidFill>
                  <a:srgbClr val="FFFFFF"/>
                </a:solidFill>
                <a:latin typeface="+mn-lt"/>
              </a:rPr>
              <a:t>Gallup’s</a:t>
            </a:r>
            <a:endParaRPr sz="9600" dirty="0">
              <a:solidFill>
                <a:srgbClr val="FFFFFF"/>
              </a:solidFill>
              <a:latin typeface="+mn-lt"/>
            </a:endParaRPr>
          </a:p>
        </p:txBody>
      </p:sp>
      <p:pic>
        <p:nvPicPr>
          <p:cNvPr id="3" name="Picture 2" descr="A picture containing rectangle&#10;&#10;Description automatically generated">
            <a:extLst>
              <a:ext uri="{FF2B5EF4-FFF2-40B4-BE49-F238E27FC236}">
                <a16:creationId xmlns:a16="http://schemas.microsoft.com/office/drawing/2014/main" id="{5A4E570A-9072-6F49-BACF-F03750858F6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92837" y="4098058"/>
            <a:ext cx="6165225" cy="212767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3450" y="1554397"/>
            <a:ext cx="13550900" cy="5909310"/>
          </a:xfrm>
          <a:prstGeom prst="rect">
            <a:avLst/>
          </a:prstGeom>
        </p:spPr>
        <p:txBody>
          <a:bodyPr wrap="square">
            <a:spAutoFit/>
          </a:bodyPr>
          <a:lstStyle/>
          <a:p>
            <a:pPr lvl="3" indent="0" algn="l"/>
            <a:r>
              <a:rPr lang="en-US" sz="9600" dirty="0">
                <a:solidFill>
                  <a:schemeClr val="accent6">
                    <a:lumMod val="75000"/>
                  </a:schemeClr>
                </a:solidFill>
                <a:latin typeface="+mn-lt"/>
              </a:rPr>
              <a:t>6X</a:t>
            </a:r>
            <a:r>
              <a:rPr lang="en-US" sz="6000" dirty="0">
                <a:solidFill>
                  <a:schemeClr val="tx1">
                    <a:lumMod val="50000"/>
                    <a:lumOff val="50000"/>
                  </a:schemeClr>
                </a:solidFill>
                <a:latin typeface="+mn-lt"/>
              </a:rPr>
              <a:t> </a:t>
            </a:r>
            <a:r>
              <a:rPr lang="en-US" sz="4500" dirty="0">
                <a:solidFill>
                  <a:srgbClr val="FFFFFF"/>
                </a:solidFill>
                <a:latin typeface="+mn-lt"/>
              </a:rPr>
              <a:t>more likely to be engaged at work</a:t>
            </a:r>
          </a:p>
          <a:p>
            <a:pPr lvl="3" indent="0" algn="l"/>
            <a:r>
              <a:rPr lang="en-US" sz="9600" dirty="0">
                <a:solidFill>
                  <a:schemeClr val="accent6">
                    <a:lumMod val="75000"/>
                  </a:schemeClr>
                </a:solidFill>
                <a:latin typeface="+mn-lt"/>
              </a:rPr>
              <a:t>7.8%</a:t>
            </a:r>
            <a:r>
              <a:rPr lang="en-US" sz="4800" dirty="0">
                <a:solidFill>
                  <a:schemeClr val="accent6">
                    <a:lumMod val="75000"/>
                  </a:schemeClr>
                </a:solidFill>
              </a:rPr>
              <a:t> </a:t>
            </a:r>
            <a:r>
              <a:rPr lang="en-US" sz="4500" dirty="0">
                <a:solidFill>
                  <a:srgbClr val="FFFFFF"/>
                </a:solidFill>
              </a:rPr>
              <a:t>more effective in their role</a:t>
            </a:r>
          </a:p>
          <a:p>
            <a:pPr lvl="3" indent="0" algn="l"/>
            <a:r>
              <a:rPr lang="en-US" sz="9600" dirty="0">
                <a:solidFill>
                  <a:schemeClr val="accent6">
                    <a:lumMod val="75000"/>
                  </a:schemeClr>
                </a:solidFill>
                <a:latin typeface="+mn-lt"/>
              </a:rPr>
              <a:t>3X</a:t>
            </a:r>
            <a:r>
              <a:rPr lang="en-US" sz="6000" dirty="0">
                <a:solidFill>
                  <a:schemeClr val="tx1">
                    <a:lumMod val="50000"/>
                    <a:lumOff val="50000"/>
                  </a:schemeClr>
                </a:solidFill>
              </a:rPr>
              <a:t> </a:t>
            </a:r>
            <a:r>
              <a:rPr lang="en-US" sz="4500" dirty="0">
                <a:solidFill>
                  <a:srgbClr val="FFFFFF"/>
                </a:solidFill>
              </a:rPr>
              <a:t>to have an excellent quality of life</a:t>
            </a:r>
          </a:p>
          <a:p>
            <a:pPr lvl="3" indent="0" algn="l"/>
            <a:endParaRPr lang="en-US" sz="4500" dirty="0">
              <a:solidFill>
                <a:srgbClr val="FFFFFF"/>
              </a:solidFill>
              <a:latin typeface="+mn-lt"/>
            </a:endParaRPr>
          </a:p>
          <a:p>
            <a:pPr lvl="3" indent="0" algn="l"/>
            <a:endParaRPr lang="en-US" sz="4500" dirty="0">
              <a:solidFill>
                <a:srgbClr val="FFFFFF"/>
              </a:solidFill>
              <a:latin typeface="+mn-lt"/>
            </a:endParaRPr>
          </a:p>
        </p:txBody>
      </p:sp>
      <p:sp>
        <p:nvSpPr>
          <p:cNvPr id="2" name="Rectangle 1">
            <a:extLst>
              <a:ext uri="{FF2B5EF4-FFF2-40B4-BE49-F238E27FC236}">
                <a16:creationId xmlns:a16="http://schemas.microsoft.com/office/drawing/2014/main" id="{33C77C6A-B5E6-0240-B867-675731933BFC}"/>
              </a:ext>
            </a:extLst>
          </p:cNvPr>
          <p:cNvSpPr/>
          <p:nvPr/>
        </p:nvSpPr>
        <p:spPr>
          <a:xfrm>
            <a:off x="96982" y="442056"/>
            <a:ext cx="12870873" cy="769441"/>
          </a:xfrm>
          <a:prstGeom prst="rect">
            <a:avLst/>
          </a:prstGeom>
        </p:spPr>
        <p:txBody>
          <a:bodyPr wrap="square">
            <a:spAutoFit/>
          </a:bodyPr>
          <a:lstStyle/>
          <a:p>
            <a:r>
              <a:rPr lang="en-US" sz="4400" dirty="0">
                <a:solidFill>
                  <a:schemeClr val="accent6">
                    <a:lumMod val="75000"/>
                  </a:schemeClr>
                </a:solidFill>
                <a:highlight>
                  <a:srgbClr val="FFFFFF"/>
                </a:highlight>
              </a:rPr>
              <a:t>People</a:t>
            </a:r>
            <a:r>
              <a:rPr lang="en-US" sz="4400" dirty="0">
                <a:solidFill>
                  <a:schemeClr val="accent6">
                    <a:lumMod val="75000"/>
                  </a:schemeClr>
                </a:solidFill>
              </a:rPr>
              <a:t> </a:t>
            </a:r>
            <a:r>
              <a:rPr lang="en-US" sz="3200" dirty="0">
                <a:solidFill>
                  <a:srgbClr val="FFFFFF"/>
                </a:solidFill>
              </a:rPr>
              <a:t>that know and use their Strengths are…</a:t>
            </a:r>
          </a:p>
        </p:txBody>
      </p:sp>
    </p:spTree>
    <p:extLst>
      <p:ext uri="{BB962C8B-B14F-4D97-AF65-F5344CB8AC3E}">
        <p14:creationId xmlns:p14="http://schemas.microsoft.com/office/powerpoint/2010/main" val="886080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211497"/>
            <a:ext cx="13550900" cy="4524315"/>
          </a:xfrm>
          <a:prstGeom prst="rect">
            <a:avLst/>
          </a:prstGeom>
        </p:spPr>
        <p:txBody>
          <a:bodyPr wrap="square">
            <a:spAutoFit/>
          </a:bodyPr>
          <a:lstStyle/>
          <a:p>
            <a:pPr lvl="3" indent="0"/>
            <a:r>
              <a:rPr lang="en-US" sz="9600" dirty="0">
                <a:solidFill>
                  <a:schemeClr val="accent6">
                    <a:lumMod val="75000"/>
                  </a:schemeClr>
                </a:solidFill>
                <a:latin typeface="+mn-lt"/>
              </a:rPr>
              <a:t>People</a:t>
            </a:r>
            <a:r>
              <a:rPr lang="en-US" sz="9600" dirty="0">
                <a:solidFill>
                  <a:schemeClr val="tx1">
                    <a:lumMod val="50000"/>
                    <a:lumOff val="50000"/>
                  </a:schemeClr>
                </a:solidFill>
                <a:latin typeface="+mn-lt"/>
              </a:rPr>
              <a:t> </a:t>
            </a:r>
            <a:r>
              <a:rPr lang="en-US" sz="9600" dirty="0">
                <a:solidFill>
                  <a:srgbClr val="FFFFFF"/>
                </a:solidFill>
                <a:latin typeface="+mn-lt"/>
              </a:rPr>
              <a:t>work for </a:t>
            </a:r>
            <a:r>
              <a:rPr lang="en-US" sz="9600" dirty="0">
                <a:solidFill>
                  <a:schemeClr val="accent6">
                    <a:lumMod val="75000"/>
                  </a:schemeClr>
                </a:solidFill>
                <a:latin typeface="+mn-lt"/>
              </a:rPr>
              <a:t>People</a:t>
            </a:r>
            <a:r>
              <a:rPr lang="en-US" sz="9600" dirty="0">
                <a:solidFill>
                  <a:srgbClr val="FFFFFF"/>
                </a:solidFill>
                <a:latin typeface="+mn-lt"/>
              </a:rPr>
              <a:t>, not organizations</a:t>
            </a:r>
          </a:p>
        </p:txBody>
      </p:sp>
    </p:spTree>
    <p:extLst>
      <p:ext uri="{BB962C8B-B14F-4D97-AF65-F5344CB8AC3E}">
        <p14:creationId xmlns:p14="http://schemas.microsoft.com/office/powerpoint/2010/main" val="352684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ebsite&#10;&#10;Description automatically generated with medium confidence">
            <a:extLst>
              <a:ext uri="{FF2B5EF4-FFF2-40B4-BE49-F238E27FC236}">
                <a16:creationId xmlns:a16="http://schemas.microsoft.com/office/drawing/2014/main" id="{149639EC-F060-2245-BDB4-7342C6D3D48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42325" y="385553"/>
            <a:ext cx="12013919" cy="5886660"/>
          </a:xfrm>
          <a:prstGeom prst="rect">
            <a:avLst/>
          </a:prstGeom>
        </p:spPr>
      </p:pic>
      <p:sp>
        <p:nvSpPr>
          <p:cNvPr id="3" name="Rectangle 2">
            <a:extLst>
              <a:ext uri="{FF2B5EF4-FFF2-40B4-BE49-F238E27FC236}">
                <a16:creationId xmlns:a16="http://schemas.microsoft.com/office/drawing/2014/main" id="{0F0390CC-8498-5C20-9534-DBED0CEF3B70}"/>
              </a:ext>
            </a:extLst>
          </p:cNvPr>
          <p:cNvSpPr/>
          <p:nvPr/>
        </p:nvSpPr>
        <p:spPr>
          <a:xfrm>
            <a:off x="4992130" y="1952368"/>
            <a:ext cx="4263081" cy="481913"/>
          </a:xfrm>
          <a:prstGeom prst="rect">
            <a:avLst/>
          </a:prstGeom>
          <a:solidFill>
            <a:srgbClr val="0000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414141"/>
              </a:solidFill>
              <a:effectLst/>
              <a:uFillTx/>
              <a:latin typeface="+mj-lt"/>
              <a:ea typeface="+mj-ea"/>
              <a:cs typeface="+mj-cs"/>
              <a:sym typeface="Gill Sans Light"/>
            </a:endParaRPr>
          </a:p>
        </p:txBody>
      </p:sp>
    </p:spTree>
    <p:extLst>
      <p:ext uri="{BB962C8B-B14F-4D97-AF65-F5344CB8AC3E}">
        <p14:creationId xmlns:p14="http://schemas.microsoft.com/office/powerpoint/2010/main" val="111332917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044FAC-6507-0E44-9715-11EDBFD4CE5F}"/>
              </a:ext>
            </a:extLst>
          </p:cNvPr>
          <p:cNvSpPr/>
          <p:nvPr/>
        </p:nvSpPr>
        <p:spPr>
          <a:xfrm>
            <a:off x="1275821" y="296571"/>
            <a:ext cx="11370136" cy="1846657"/>
          </a:xfrm>
          <a:prstGeom prst="rect">
            <a:avLst/>
          </a:prstGeom>
          <a:solidFill>
            <a:schemeClr val="accent6">
              <a:lumMod val="75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4800" dirty="0">
                <a:ln w="0"/>
                <a:solidFill>
                  <a:srgbClr val="FFFFFF"/>
                </a:solidFill>
                <a:effectLst>
                  <a:outerShdw blurRad="38100" dist="19050" dir="2700000" algn="tl" rotWithShape="0">
                    <a:schemeClr val="dk1">
                      <a:alpha val="40000"/>
                    </a:schemeClr>
                  </a:outerShdw>
                </a:effectLst>
                <a:latin typeface="+mn-ea"/>
                <a:ea typeface="+mn-ea"/>
                <a:cs typeface="+mj-cs"/>
                <a:sym typeface="Gill Sans Light"/>
              </a:rPr>
              <a:t>The Three Types </a:t>
            </a:r>
          </a:p>
          <a:p>
            <a:pPr marL="0" marR="0" indent="0" algn="l" defTabSz="914400" rtl="0" fontAlgn="auto" latinLnBrk="0" hangingPunct="0">
              <a:lnSpc>
                <a:spcPct val="100000"/>
              </a:lnSpc>
              <a:spcBef>
                <a:spcPts val="0"/>
              </a:spcBef>
              <a:spcAft>
                <a:spcPts val="0"/>
              </a:spcAft>
              <a:buClrTx/>
              <a:buSzTx/>
              <a:buFontTx/>
              <a:buNone/>
              <a:tabLst/>
            </a:pPr>
            <a:r>
              <a:rPr lang="en-US" sz="6600" dirty="0">
                <a:ln w="0"/>
                <a:solidFill>
                  <a:srgbClr val="FFFFFF"/>
                </a:solidFill>
                <a:effectLst>
                  <a:outerShdw blurRad="38100" dist="19050" dir="2700000" algn="tl" rotWithShape="0">
                    <a:schemeClr val="dk1">
                      <a:alpha val="40000"/>
                    </a:schemeClr>
                  </a:outerShdw>
                </a:effectLst>
                <a:latin typeface="+mn-ea"/>
                <a:ea typeface="+mn-ea"/>
                <a:cs typeface="+mj-cs"/>
                <a:sym typeface="Gill Sans Light"/>
              </a:rPr>
              <a:t>             </a:t>
            </a:r>
            <a:r>
              <a:rPr lang="en-US" sz="4000" dirty="0">
                <a:ln w="0"/>
                <a:solidFill>
                  <a:srgbClr val="FFFFFF"/>
                </a:solidFill>
                <a:effectLst>
                  <a:outerShdw blurRad="38100" dist="19050" dir="2700000" algn="tl" rotWithShape="0">
                    <a:schemeClr val="dk1">
                      <a:alpha val="40000"/>
                    </a:schemeClr>
                  </a:outerShdw>
                </a:effectLst>
                <a:latin typeface="+mn-ea"/>
                <a:ea typeface="+mn-ea"/>
                <a:cs typeface="+mj-cs"/>
                <a:sym typeface="Gill Sans Light"/>
              </a:rPr>
              <a:t>of</a:t>
            </a:r>
            <a:r>
              <a:rPr lang="en-US" sz="6600" dirty="0">
                <a:ln w="0"/>
                <a:solidFill>
                  <a:srgbClr val="FFFFFF"/>
                </a:solidFill>
                <a:effectLst>
                  <a:outerShdw blurRad="38100" dist="19050" dir="2700000" algn="tl" rotWithShape="0">
                    <a:schemeClr val="dk1">
                      <a:alpha val="40000"/>
                    </a:schemeClr>
                  </a:outerShdw>
                </a:effectLst>
                <a:latin typeface="+mn-ea"/>
                <a:ea typeface="+mn-ea"/>
                <a:cs typeface="+mj-cs"/>
                <a:sym typeface="Gill Sans Light"/>
              </a:rPr>
              <a:t> Employees</a:t>
            </a:r>
            <a:endParaRPr kumimoji="0" lang="en-US" sz="6600" i="0" u="none" strike="noStrike" normalizeH="0" baseline="0" dirty="0">
              <a:ln w="0"/>
              <a:solidFill>
                <a:srgbClr val="FFFFFF"/>
              </a:solidFill>
              <a:effectLst>
                <a:outerShdw blurRad="38100" dist="19050" dir="2700000" algn="tl" rotWithShape="0">
                  <a:schemeClr val="dk1">
                    <a:alpha val="40000"/>
                  </a:schemeClr>
                </a:outerShdw>
              </a:effectLst>
              <a:uFillTx/>
              <a:latin typeface="+mn-ea"/>
              <a:ea typeface="+mn-ea"/>
              <a:cs typeface="+mj-cs"/>
              <a:sym typeface="Gill Sans Light"/>
            </a:endParaRPr>
          </a:p>
        </p:txBody>
      </p:sp>
      <p:sp>
        <p:nvSpPr>
          <p:cNvPr id="3" name="Rectangle 2">
            <a:extLst>
              <a:ext uri="{FF2B5EF4-FFF2-40B4-BE49-F238E27FC236}">
                <a16:creationId xmlns:a16="http://schemas.microsoft.com/office/drawing/2014/main" id="{2B661DFF-8F56-964A-8C26-19D438B59455}"/>
              </a:ext>
            </a:extLst>
          </p:cNvPr>
          <p:cNvSpPr/>
          <p:nvPr/>
        </p:nvSpPr>
        <p:spPr>
          <a:xfrm>
            <a:off x="1275822" y="2195023"/>
            <a:ext cx="1964984" cy="1569658"/>
          </a:xfrm>
          <a:prstGeom prst="rect">
            <a:avLst/>
          </a:prstGeom>
          <a:solidFill>
            <a:schemeClr val="tx1"/>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US" sz="9600" dirty="0">
                <a:solidFill>
                  <a:srgbClr val="FFFFFF"/>
                </a:solidFill>
                <a:latin typeface="Abadi MT Condensed Extra Bold" charset="0"/>
                <a:ea typeface="Abadi MT Condensed Extra Bold" charset="0"/>
                <a:cs typeface="Abadi MT Condensed Extra Bold" charset="0"/>
                <a:sym typeface="Gill Sans Light"/>
              </a:rPr>
              <a:t>1</a:t>
            </a:r>
            <a:endParaRPr kumimoji="0" lang="en-US" sz="9600" i="0" u="none" strike="noStrike" cap="none" spc="0" normalizeH="0" baseline="0" dirty="0">
              <a:ln>
                <a:noFill/>
              </a:ln>
              <a:solidFill>
                <a:srgbClr val="FFFFFF"/>
              </a:solidFill>
              <a:effectLst/>
              <a:uFillTx/>
              <a:latin typeface="Abadi MT Condensed Extra Bold" charset="0"/>
              <a:ea typeface="Abadi MT Condensed Extra Bold" charset="0"/>
              <a:cs typeface="Abadi MT Condensed Extra Bold" charset="0"/>
              <a:sym typeface="Gill Sans Light"/>
            </a:endParaRPr>
          </a:p>
        </p:txBody>
      </p:sp>
      <p:sp>
        <p:nvSpPr>
          <p:cNvPr id="4" name="Rectangle 3">
            <a:extLst>
              <a:ext uri="{FF2B5EF4-FFF2-40B4-BE49-F238E27FC236}">
                <a16:creationId xmlns:a16="http://schemas.microsoft.com/office/drawing/2014/main" id="{476C7C7F-0354-5642-AC42-31B6E6AF2B28}"/>
              </a:ext>
            </a:extLst>
          </p:cNvPr>
          <p:cNvSpPr/>
          <p:nvPr/>
        </p:nvSpPr>
        <p:spPr>
          <a:xfrm>
            <a:off x="1275820" y="3817436"/>
            <a:ext cx="1964987" cy="1569658"/>
          </a:xfrm>
          <a:prstGeom prst="rect">
            <a:avLst/>
          </a:prstGeom>
          <a:solidFill>
            <a:schemeClr val="tx1"/>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US" sz="9600" dirty="0">
                <a:solidFill>
                  <a:srgbClr val="FFFFFF"/>
                </a:solidFill>
                <a:latin typeface="Abadi MT Condensed Extra Bold" charset="0"/>
                <a:ea typeface="Abadi MT Condensed Extra Bold" charset="0"/>
                <a:cs typeface="Abadi MT Condensed Extra Bold" charset="0"/>
                <a:sym typeface="Gill Sans Light"/>
              </a:rPr>
              <a:t>2</a:t>
            </a:r>
            <a:endParaRPr kumimoji="0" lang="en-US" sz="9600" i="0" u="none" strike="noStrike" cap="none" spc="0" normalizeH="0" baseline="0" dirty="0">
              <a:ln>
                <a:noFill/>
              </a:ln>
              <a:solidFill>
                <a:srgbClr val="FFFFFF"/>
              </a:solidFill>
              <a:effectLst/>
              <a:uFillTx/>
              <a:latin typeface="Abadi MT Condensed Extra Bold" charset="0"/>
              <a:ea typeface="Abadi MT Condensed Extra Bold" charset="0"/>
              <a:cs typeface="Abadi MT Condensed Extra Bold" charset="0"/>
              <a:sym typeface="Gill Sans Light"/>
            </a:endParaRPr>
          </a:p>
        </p:txBody>
      </p:sp>
      <p:sp>
        <p:nvSpPr>
          <p:cNvPr id="5" name="Rectangle 4">
            <a:extLst>
              <a:ext uri="{FF2B5EF4-FFF2-40B4-BE49-F238E27FC236}">
                <a16:creationId xmlns:a16="http://schemas.microsoft.com/office/drawing/2014/main" id="{BBB3ECF3-295B-2140-ABAC-27EC961E2C6C}"/>
              </a:ext>
            </a:extLst>
          </p:cNvPr>
          <p:cNvSpPr/>
          <p:nvPr/>
        </p:nvSpPr>
        <p:spPr>
          <a:xfrm>
            <a:off x="1275818" y="5455643"/>
            <a:ext cx="1964987" cy="1569658"/>
          </a:xfrm>
          <a:prstGeom prst="rect">
            <a:avLst/>
          </a:prstGeom>
          <a:solidFill>
            <a:schemeClr val="tx1"/>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US" sz="9600" dirty="0">
                <a:solidFill>
                  <a:srgbClr val="FFFFFF"/>
                </a:solidFill>
                <a:latin typeface="Abadi MT Condensed Extra Bold" charset="0"/>
                <a:ea typeface="Abadi MT Condensed Extra Bold" charset="0"/>
                <a:cs typeface="Abadi MT Condensed Extra Bold" charset="0"/>
                <a:sym typeface="Gill Sans Light"/>
              </a:rPr>
              <a:t>3</a:t>
            </a:r>
            <a:endParaRPr kumimoji="0" lang="en-US" sz="9600" i="0" u="none" strike="noStrike" cap="none" spc="0" normalizeH="0" baseline="0" dirty="0">
              <a:ln>
                <a:noFill/>
              </a:ln>
              <a:solidFill>
                <a:srgbClr val="FFFFFF"/>
              </a:solidFill>
              <a:effectLst/>
              <a:uFillTx/>
              <a:latin typeface="Abadi MT Condensed Extra Bold" charset="0"/>
              <a:ea typeface="Abadi MT Condensed Extra Bold" charset="0"/>
              <a:cs typeface="Abadi MT Condensed Extra Bold" charset="0"/>
              <a:sym typeface="Gill Sans Light"/>
            </a:endParaRPr>
          </a:p>
        </p:txBody>
      </p:sp>
      <p:sp>
        <p:nvSpPr>
          <p:cNvPr id="6" name="TextBox 5">
            <a:extLst>
              <a:ext uri="{FF2B5EF4-FFF2-40B4-BE49-F238E27FC236}">
                <a16:creationId xmlns:a16="http://schemas.microsoft.com/office/drawing/2014/main" id="{DA05DEA0-8CD6-4348-8919-805DF3F219A6}"/>
              </a:ext>
            </a:extLst>
          </p:cNvPr>
          <p:cNvSpPr txBox="1"/>
          <p:nvPr/>
        </p:nvSpPr>
        <p:spPr>
          <a:xfrm>
            <a:off x="3240805" y="2195982"/>
            <a:ext cx="9405152" cy="1585323"/>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endParaRPr lang="en-US" sz="1100" dirty="0">
              <a:solidFill>
                <a:schemeClr val="bg2">
                  <a:lumMod val="60000"/>
                  <a:lumOff val="40000"/>
                </a:schemeClr>
              </a:solidFill>
            </a:endParaRPr>
          </a:p>
          <a:p>
            <a:pPr marL="0" marR="0" indent="0" algn="l" defTabSz="914400" rtl="0" fontAlgn="auto" latinLnBrk="0" hangingPunct="0">
              <a:lnSpc>
                <a:spcPct val="100000"/>
              </a:lnSpc>
              <a:spcBef>
                <a:spcPts val="0"/>
              </a:spcBef>
              <a:spcAft>
                <a:spcPts val="0"/>
              </a:spcAft>
              <a:buClrTx/>
              <a:buSzTx/>
              <a:buFontTx/>
              <a:buNone/>
              <a:tabLst/>
            </a:pPr>
            <a:r>
              <a:rPr lang="en-US" sz="2650" dirty="0">
                <a:solidFill>
                  <a:schemeClr val="tx1">
                    <a:lumMod val="65000"/>
                    <a:lumOff val="35000"/>
                  </a:schemeClr>
                </a:solidFill>
              </a:rPr>
              <a:t>ENGAGED employees work with passion and feel a profound connection to their company.  They drive innovation and move the organization forward.</a:t>
            </a:r>
            <a:endParaRPr kumimoji="0" lang="en-US" sz="2650" b="1" i="0" u="none" strike="noStrike" cap="none" spc="0" normalizeH="0" baseline="0" dirty="0">
              <a:ln>
                <a:noFill/>
              </a:ln>
              <a:solidFill>
                <a:schemeClr val="tx1">
                  <a:lumMod val="65000"/>
                  <a:lumOff val="35000"/>
                </a:schemeClr>
              </a:solidFill>
              <a:effectLst/>
              <a:uFillTx/>
              <a:sym typeface="Georgia"/>
            </a:endParaRPr>
          </a:p>
        </p:txBody>
      </p:sp>
      <p:sp>
        <p:nvSpPr>
          <p:cNvPr id="7" name="TextBox 6">
            <a:extLst>
              <a:ext uri="{FF2B5EF4-FFF2-40B4-BE49-F238E27FC236}">
                <a16:creationId xmlns:a16="http://schemas.microsoft.com/office/drawing/2014/main" id="{6C03AD48-76C4-404C-8BA7-B2DFE0DD0B2D}"/>
              </a:ext>
            </a:extLst>
          </p:cNvPr>
          <p:cNvSpPr txBox="1"/>
          <p:nvPr/>
        </p:nvSpPr>
        <p:spPr>
          <a:xfrm>
            <a:off x="3240805" y="3823910"/>
            <a:ext cx="9405152" cy="1570618"/>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lang="en-US" sz="2500" dirty="0">
                <a:solidFill>
                  <a:schemeClr val="tx1">
                    <a:lumMod val="65000"/>
                    <a:lumOff val="35000"/>
                  </a:schemeClr>
                </a:solidFill>
              </a:rPr>
              <a:t>NOT- ENGAGED employees are essentially “Checked out.”  They’re sleepwalking through their workday, putting in time </a:t>
            </a:r>
            <a:r>
              <a:rPr lang="mr-IN" sz="2500" dirty="0">
                <a:solidFill>
                  <a:schemeClr val="tx1">
                    <a:lumMod val="65000"/>
                    <a:lumOff val="35000"/>
                  </a:schemeClr>
                </a:solidFill>
              </a:rPr>
              <a:t>–</a:t>
            </a:r>
            <a:r>
              <a:rPr lang="en-US" sz="2500" dirty="0">
                <a:solidFill>
                  <a:schemeClr val="tx1">
                    <a:lumMod val="65000"/>
                    <a:lumOff val="35000"/>
                  </a:schemeClr>
                </a:solidFill>
              </a:rPr>
              <a:t> but not energy or passion </a:t>
            </a:r>
            <a:r>
              <a:rPr lang="mr-IN" sz="2500" dirty="0">
                <a:solidFill>
                  <a:schemeClr val="tx1">
                    <a:lumMod val="65000"/>
                    <a:lumOff val="35000"/>
                  </a:schemeClr>
                </a:solidFill>
              </a:rPr>
              <a:t>–</a:t>
            </a:r>
            <a:r>
              <a:rPr lang="en-US" sz="2500" dirty="0">
                <a:solidFill>
                  <a:schemeClr val="tx1">
                    <a:lumMod val="65000"/>
                    <a:lumOff val="35000"/>
                  </a:schemeClr>
                </a:solidFill>
              </a:rPr>
              <a:t> into their work.</a:t>
            </a:r>
            <a:endParaRPr kumimoji="0" lang="en-US" sz="2500" b="1" i="0" u="none" strike="noStrike" cap="none" spc="0" normalizeH="0" baseline="0" dirty="0">
              <a:ln>
                <a:noFill/>
              </a:ln>
              <a:solidFill>
                <a:schemeClr val="tx1">
                  <a:lumMod val="65000"/>
                  <a:lumOff val="35000"/>
                </a:schemeClr>
              </a:solidFill>
              <a:effectLst/>
              <a:uFillTx/>
              <a:sym typeface="Georgia"/>
            </a:endParaRPr>
          </a:p>
        </p:txBody>
      </p:sp>
      <p:sp>
        <p:nvSpPr>
          <p:cNvPr id="8" name="TextBox 7">
            <a:extLst>
              <a:ext uri="{FF2B5EF4-FFF2-40B4-BE49-F238E27FC236}">
                <a16:creationId xmlns:a16="http://schemas.microsoft.com/office/drawing/2014/main" id="{34CADC36-D2D3-964E-B14A-0F620E3D265E}"/>
              </a:ext>
            </a:extLst>
          </p:cNvPr>
          <p:cNvSpPr txBox="1"/>
          <p:nvPr/>
        </p:nvSpPr>
        <p:spPr>
          <a:xfrm>
            <a:off x="3240805" y="5456196"/>
            <a:ext cx="9405152" cy="1590238"/>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lang="en-US" sz="2500" dirty="0">
                <a:solidFill>
                  <a:schemeClr val="tx1">
                    <a:lumMod val="65000"/>
                    <a:lumOff val="35000"/>
                  </a:schemeClr>
                </a:solidFill>
              </a:rPr>
              <a:t>ACTIVELY DISENGAGED aren’t just unhappy at work; they’re busy acting out their unhappiness.  Every day, these workers undermine what their engaged coworkers accomplish.</a:t>
            </a:r>
            <a:endParaRPr kumimoji="0" lang="en-US" sz="2500" b="1" i="0" u="none" strike="noStrike" cap="none" spc="0" normalizeH="0" baseline="0" dirty="0">
              <a:ln>
                <a:noFill/>
              </a:ln>
              <a:solidFill>
                <a:schemeClr val="tx1">
                  <a:lumMod val="65000"/>
                  <a:lumOff val="35000"/>
                </a:schemeClr>
              </a:solidFill>
              <a:effectLst/>
              <a:uFillTx/>
              <a:sym typeface="Georgia"/>
            </a:endParaRPr>
          </a:p>
        </p:txBody>
      </p:sp>
    </p:spTree>
    <p:extLst>
      <p:ext uri="{BB962C8B-B14F-4D97-AF65-F5344CB8AC3E}">
        <p14:creationId xmlns:p14="http://schemas.microsoft.com/office/powerpoint/2010/main" val="256352253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583">
            <a:extLst>
              <a:ext uri="{FF2B5EF4-FFF2-40B4-BE49-F238E27FC236}">
                <a16:creationId xmlns:a16="http://schemas.microsoft.com/office/drawing/2014/main" id="{1071FE34-53C5-3D40-9FCD-A91219161359}"/>
              </a:ext>
            </a:extLst>
          </p:cNvPr>
          <p:cNvGraphicFramePr/>
          <p:nvPr>
            <p:extLst>
              <p:ext uri="{D42A27DB-BD31-4B8C-83A1-F6EECF244321}">
                <p14:modId xmlns:p14="http://schemas.microsoft.com/office/powerpoint/2010/main" val="3934116730"/>
              </p:ext>
            </p:extLst>
          </p:nvPr>
        </p:nvGraphicFramePr>
        <p:xfrm>
          <a:off x="1531379" y="1692241"/>
          <a:ext cx="10809794" cy="4505392"/>
        </p:xfrm>
        <a:graphic>
          <a:graphicData uri="http://schemas.openxmlformats.org/drawingml/2006/table">
            <a:tbl>
              <a:tblPr firstRow="1" bandRow="1">
                <a:tableStyleId>{EEE7283C-3CF3-47DC-8721-378D4A62B228}</a:tableStyleId>
              </a:tblPr>
              <a:tblGrid>
                <a:gridCol w="5095698">
                  <a:extLst>
                    <a:ext uri="{9D8B030D-6E8A-4147-A177-3AD203B41FA5}">
                      <a16:colId xmlns:a16="http://schemas.microsoft.com/office/drawing/2014/main" val="20000"/>
                    </a:ext>
                  </a:extLst>
                </a:gridCol>
                <a:gridCol w="5714096">
                  <a:extLst>
                    <a:ext uri="{9D8B030D-6E8A-4147-A177-3AD203B41FA5}">
                      <a16:colId xmlns:a16="http://schemas.microsoft.com/office/drawing/2014/main" val="20001"/>
                    </a:ext>
                  </a:extLst>
                </a:gridCol>
              </a:tblGrid>
              <a:tr h="1126348">
                <a:tc>
                  <a:txBody>
                    <a:bodyPr/>
                    <a:lstStyle/>
                    <a:p>
                      <a:pPr>
                        <a:defRPr sz="1800" b="0">
                          <a:solidFill>
                            <a:srgbClr val="000000"/>
                          </a:solidFill>
                        </a:defRPr>
                      </a:pPr>
                      <a:endParaRPr lang="en-US" sz="3200" dirty="0">
                        <a:solidFill>
                          <a:srgbClr val="FFFFFF"/>
                        </a:solidFill>
                        <a:latin typeface="+mn-lt"/>
                        <a:ea typeface="Arial Rounded MT Bold"/>
                        <a:cs typeface="Arial Rounded MT Bold"/>
                        <a:sym typeface="Arial Rounded MT Bold"/>
                      </a:endParaRPr>
                    </a:p>
                    <a:p>
                      <a:pPr>
                        <a:defRPr sz="1800" b="0">
                          <a:solidFill>
                            <a:srgbClr val="000000"/>
                          </a:solidFill>
                        </a:defRPr>
                      </a:pPr>
                      <a:r>
                        <a:rPr sz="3200" dirty="0">
                          <a:solidFill>
                            <a:srgbClr val="FFFFFF"/>
                          </a:solidFill>
                          <a:latin typeface="+mn-lt"/>
                          <a:ea typeface="Arial Rounded MT Bold"/>
                          <a:cs typeface="Arial Rounded MT Bold"/>
                          <a:sym typeface="Arial Rounded MT Bold"/>
                        </a:rPr>
                        <a:t>If your manager primarily:</a:t>
                      </a:r>
                    </a:p>
                  </a:txBody>
                  <a:tcPr marL="0" marR="0" marT="0" marB="0" horzOverflow="overflow">
                    <a:solidFill>
                      <a:schemeClr val="accent6">
                        <a:lumMod val="75000"/>
                      </a:schemeClr>
                    </a:solidFill>
                  </a:tcPr>
                </a:tc>
                <a:tc>
                  <a:txBody>
                    <a:bodyPr/>
                    <a:lstStyle/>
                    <a:p>
                      <a:pPr>
                        <a:defRPr sz="3200" b="0">
                          <a:latin typeface="Arial Rounded MT Bold"/>
                          <a:ea typeface="Arial Rounded MT Bold"/>
                          <a:cs typeface="Arial Rounded MT Bold"/>
                          <a:sym typeface="Arial Rounded MT Bold"/>
                        </a:defRPr>
                      </a:pPr>
                      <a:r>
                        <a:rPr dirty="0">
                          <a:latin typeface="+mn-lt"/>
                        </a:rPr>
                        <a:t>The chances of you being actively </a:t>
                      </a:r>
                      <a:r>
                        <a:rPr u="sng" dirty="0">
                          <a:latin typeface="+mn-lt"/>
                        </a:rPr>
                        <a:t>dis</a:t>
                      </a:r>
                      <a:r>
                        <a:rPr dirty="0">
                          <a:latin typeface="+mn-lt"/>
                        </a:rPr>
                        <a:t>engaged are:</a:t>
                      </a:r>
                    </a:p>
                  </a:txBody>
                  <a:tcPr marL="0" marR="0" marT="0" marB="0" horzOverflow="overflow">
                    <a:solidFill>
                      <a:schemeClr val="accent6">
                        <a:lumMod val="75000"/>
                      </a:schemeClr>
                    </a:solidFill>
                  </a:tcPr>
                </a:tc>
                <a:extLst>
                  <a:ext uri="{0D108BD9-81ED-4DB2-BD59-A6C34878D82A}">
                    <a16:rowId xmlns:a16="http://schemas.microsoft.com/office/drawing/2014/main" val="10000"/>
                  </a:ext>
                </a:extLst>
              </a:tr>
              <a:tr h="1126348">
                <a:tc>
                  <a:txBody>
                    <a:bodyPr/>
                    <a:lstStyle/>
                    <a:p>
                      <a:pPr algn="l">
                        <a:spcBef>
                          <a:spcPts val="300"/>
                        </a:spcBef>
                        <a:defRPr sz="1800">
                          <a:solidFill>
                            <a:srgbClr val="000000"/>
                          </a:solidFill>
                        </a:defRPr>
                      </a:pPr>
                      <a:r>
                        <a:rPr sz="2600" dirty="0">
                          <a:latin typeface="+mn-lt"/>
                          <a:ea typeface="Arial Rounded MT Bold"/>
                          <a:cs typeface="Arial Rounded MT Bold"/>
                          <a:sym typeface="Arial Rounded MT Bold"/>
                        </a:rPr>
                        <a:t>  Ignores you</a:t>
                      </a:r>
                    </a:p>
                  </a:txBody>
                  <a:tcPr marL="0" marR="0" marT="0" marB="0" anchor="ctr" horzOverflow="overflow"/>
                </a:tc>
                <a:tc>
                  <a:txBody>
                    <a:bodyPr/>
                    <a:lstStyle/>
                    <a:p>
                      <a:pPr>
                        <a:defRPr sz="1800">
                          <a:solidFill>
                            <a:srgbClr val="000000"/>
                          </a:solidFill>
                        </a:defRPr>
                      </a:pPr>
                      <a:r>
                        <a:rPr sz="3500" dirty="0">
                          <a:latin typeface="+mn-lt"/>
                          <a:ea typeface="Arial Rounded MT Bold"/>
                          <a:cs typeface="Arial Rounded MT Bold"/>
                          <a:sym typeface="Arial Rounded MT Bold"/>
                        </a:rPr>
                        <a:t>40%</a:t>
                      </a:r>
                    </a:p>
                  </a:txBody>
                  <a:tcPr marL="0" marR="0" marT="0" marB="0" anchor="ctr" horzOverflow="overflow"/>
                </a:tc>
                <a:extLst>
                  <a:ext uri="{0D108BD9-81ED-4DB2-BD59-A6C34878D82A}">
                    <a16:rowId xmlns:a16="http://schemas.microsoft.com/office/drawing/2014/main" val="10001"/>
                  </a:ext>
                </a:extLst>
              </a:tr>
              <a:tr h="1126348">
                <a:tc>
                  <a:txBody>
                    <a:bodyPr/>
                    <a:lstStyle/>
                    <a:p>
                      <a:pPr algn="l">
                        <a:defRPr sz="1800">
                          <a:solidFill>
                            <a:srgbClr val="000000"/>
                          </a:solidFill>
                        </a:defRPr>
                      </a:pPr>
                      <a:r>
                        <a:rPr sz="2600" dirty="0">
                          <a:latin typeface="+mn-lt"/>
                          <a:ea typeface="Arial Rounded MT Bold"/>
                          <a:cs typeface="Arial Rounded MT Bold"/>
                          <a:sym typeface="Arial Rounded MT Bold"/>
                        </a:rPr>
                        <a:t>  Focuses on your weaknesses</a:t>
                      </a:r>
                    </a:p>
                  </a:txBody>
                  <a:tcPr marL="0" marR="0" marT="0" marB="0" anchor="ctr" horzOverflow="overflow"/>
                </a:tc>
                <a:tc>
                  <a:txBody>
                    <a:bodyPr/>
                    <a:lstStyle/>
                    <a:p>
                      <a:pPr>
                        <a:defRPr sz="1800">
                          <a:solidFill>
                            <a:srgbClr val="000000"/>
                          </a:solidFill>
                        </a:defRPr>
                      </a:pPr>
                      <a:r>
                        <a:rPr sz="3500" dirty="0">
                          <a:latin typeface="+mn-lt"/>
                          <a:ea typeface="Arial Rounded MT Bold"/>
                          <a:cs typeface="Arial Rounded MT Bold"/>
                          <a:sym typeface="Arial Rounded MT Bold"/>
                        </a:rPr>
                        <a:t>22%</a:t>
                      </a:r>
                    </a:p>
                  </a:txBody>
                  <a:tcPr marL="0" marR="0" marT="0" marB="0" anchor="ctr" horzOverflow="overflow"/>
                </a:tc>
                <a:extLst>
                  <a:ext uri="{0D108BD9-81ED-4DB2-BD59-A6C34878D82A}">
                    <a16:rowId xmlns:a16="http://schemas.microsoft.com/office/drawing/2014/main" val="10002"/>
                  </a:ext>
                </a:extLst>
              </a:tr>
              <a:tr h="1126348">
                <a:tc>
                  <a:txBody>
                    <a:bodyPr/>
                    <a:lstStyle/>
                    <a:p>
                      <a:pPr algn="l">
                        <a:defRPr sz="1800">
                          <a:solidFill>
                            <a:srgbClr val="000000"/>
                          </a:solidFill>
                        </a:defRPr>
                      </a:pPr>
                      <a:r>
                        <a:rPr sz="2600">
                          <a:latin typeface="+mn-lt"/>
                          <a:ea typeface="Arial Rounded MT Bold"/>
                          <a:cs typeface="Arial Rounded MT Bold"/>
                          <a:sym typeface="Arial Rounded MT Bold"/>
                        </a:rPr>
                        <a:t>  Focuses on your strengths </a:t>
                      </a:r>
                    </a:p>
                  </a:txBody>
                  <a:tcPr marL="0" marR="0" marT="0" marB="0" anchor="ctr" horzOverflow="overflow"/>
                </a:tc>
                <a:tc>
                  <a:txBody>
                    <a:bodyPr/>
                    <a:lstStyle/>
                    <a:p>
                      <a:pPr>
                        <a:defRPr sz="1800">
                          <a:solidFill>
                            <a:srgbClr val="000000"/>
                          </a:solidFill>
                        </a:defRPr>
                      </a:pPr>
                      <a:r>
                        <a:rPr sz="3500" dirty="0">
                          <a:latin typeface="+mn-lt"/>
                          <a:ea typeface="Arial Rounded MT Bold"/>
                          <a:cs typeface="Arial Rounded MT Bold"/>
                          <a:sym typeface="Arial Rounded MT Bold"/>
                        </a:rPr>
                        <a:t>1%</a:t>
                      </a:r>
                    </a:p>
                  </a:txBody>
                  <a:tcPr marL="0" marR="0" marT="0" marB="0" anchor="ctr" horzOverflow="overflow"/>
                </a:tc>
                <a:extLst>
                  <a:ext uri="{0D108BD9-81ED-4DB2-BD59-A6C34878D82A}">
                    <a16:rowId xmlns:a16="http://schemas.microsoft.com/office/drawing/2014/main" val="10003"/>
                  </a:ext>
                </a:extLst>
              </a:tr>
            </a:tbl>
          </a:graphicData>
        </a:graphic>
      </p:graphicFrame>
      <p:sp>
        <p:nvSpPr>
          <p:cNvPr id="3" name="Rectangle 2">
            <a:extLst>
              <a:ext uri="{FF2B5EF4-FFF2-40B4-BE49-F238E27FC236}">
                <a16:creationId xmlns:a16="http://schemas.microsoft.com/office/drawing/2014/main" id="{6167BAF3-4CFA-0A46-971A-50ECAA4A734A}"/>
              </a:ext>
            </a:extLst>
          </p:cNvPr>
          <p:cNvSpPr/>
          <p:nvPr/>
        </p:nvSpPr>
        <p:spPr>
          <a:xfrm>
            <a:off x="345017" y="406704"/>
            <a:ext cx="13182518" cy="1015663"/>
          </a:xfrm>
          <a:prstGeom prst="rect">
            <a:avLst/>
          </a:prstGeom>
        </p:spPr>
        <p:txBody>
          <a:bodyPr wrap="square">
            <a:spAutoFit/>
          </a:bodyPr>
          <a:lstStyle/>
          <a:p>
            <a:pPr lvl="3" indent="0"/>
            <a:r>
              <a:rPr lang="en-US" sz="6000" dirty="0">
                <a:solidFill>
                  <a:srgbClr val="FFFFFF"/>
                </a:solidFill>
                <a:latin typeface="+mn-lt"/>
              </a:rPr>
              <a:t>What does this chart tell you?</a:t>
            </a:r>
          </a:p>
        </p:txBody>
      </p:sp>
      <p:cxnSp>
        <p:nvCxnSpPr>
          <p:cNvPr id="5" name="Straight Arrow Connector 4">
            <a:extLst>
              <a:ext uri="{FF2B5EF4-FFF2-40B4-BE49-F238E27FC236}">
                <a16:creationId xmlns:a16="http://schemas.microsoft.com/office/drawing/2014/main" id="{A7F38DBC-95D6-8045-9895-04C7CCCCC8EE}"/>
              </a:ext>
            </a:extLst>
          </p:cNvPr>
          <p:cNvCxnSpPr>
            <a:cxnSpLocks/>
          </p:cNvCxnSpPr>
          <p:nvPr/>
        </p:nvCxnSpPr>
        <p:spPr>
          <a:xfrm>
            <a:off x="3629025" y="3386138"/>
            <a:ext cx="5114925" cy="0"/>
          </a:xfrm>
          <a:prstGeom prst="straightConnector1">
            <a:avLst/>
          </a:prstGeom>
          <a:noFill/>
          <a:ln w="168275" cap="flat">
            <a:solidFill>
              <a:srgbClr val="FFFFFF"/>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6" name="Straight Arrow Connector 5">
            <a:extLst>
              <a:ext uri="{FF2B5EF4-FFF2-40B4-BE49-F238E27FC236}">
                <a16:creationId xmlns:a16="http://schemas.microsoft.com/office/drawing/2014/main" id="{46CA233B-74CA-DD41-8517-F0016C382BDA}"/>
              </a:ext>
            </a:extLst>
          </p:cNvPr>
          <p:cNvCxnSpPr>
            <a:cxnSpLocks/>
          </p:cNvCxnSpPr>
          <p:nvPr/>
        </p:nvCxnSpPr>
        <p:spPr>
          <a:xfrm>
            <a:off x="6243638" y="4524376"/>
            <a:ext cx="2500312" cy="0"/>
          </a:xfrm>
          <a:prstGeom prst="straightConnector1">
            <a:avLst/>
          </a:prstGeom>
          <a:noFill/>
          <a:ln w="168275" cap="flat">
            <a:solidFill>
              <a:srgbClr val="FFFFFF"/>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7" name="Straight Arrow Connector 6">
            <a:extLst>
              <a:ext uri="{FF2B5EF4-FFF2-40B4-BE49-F238E27FC236}">
                <a16:creationId xmlns:a16="http://schemas.microsoft.com/office/drawing/2014/main" id="{A31AF3CB-B622-C748-AF3D-91554DCC0655}"/>
              </a:ext>
            </a:extLst>
          </p:cNvPr>
          <p:cNvCxnSpPr>
            <a:cxnSpLocks/>
          </p:cNvCxnSpPr>
          <p:nvPr/>
        </p:nvCxnSpPr>
        <p:spPr>
          <a:xfrm>
            <a:off x="5800725" y="5619750"/>
            <a:ext cx="2943225" cy="0"/>
          </a:xfrm>
          <a:prstGeom prst="straightConnector1">
            <a:avLst/>
          </a:prstGeom>
          <a:noFill/>
          <a:ln w="168275" cap="flat">
            <a:solidFill>
              <a:srgbClr val="FFFFFF"/>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1221416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778957" y="115323"/>
            <a:ext cx="3771943" cy="1862048"/>
          </a:xfrm>
          <a:prstGeom prst="rect">
            <a:avLst/>
          </a:prstGeom>
        </p:spPr>
        <p:txBody>
          <a:bodyPr wrap="square">
            <a:spAutoFit/>
          </a:bodyPr>
          <a:lstStyle/>
          <a:p>
            <a:pPr lvl="3" indent="0" algn="l"/>
            <a:r>
              <a:rPr lang="en-US" sz="11500" dirty="0">
                <a:solidFill>
                  <a:schemeClr val="accent6">
                    <a:lumMod val="75000"/>
                  </a:schemeClr>
                </a:solidFill>
                <a:latin typeface="+mn-lt"/>
              </a:rPr>
              <a:t>30%</a:t>
            </a:r>
          </a:p>
        </p:txBody>
      </p:sp>
      <p:pic>
        <p:nvPicPr>
          <p:cNvPr id="2" name="Picture 1" descr="A graph of a graph showing the growth of employees&#10;&#10;Description automatically generated with medium confidence">
            <a:extLst>
              <a:ext uri="{FF2B5EF4-FFF2-40B4-BE49-F238E27FC236}">
                <a16:creationId xmlns:a16="http://schemas.microsoft.com/office/drawing/2014/main" id="{37C2B878-89D3-385F-8B44-74D0B7E1DD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4097" y="436081"/>
            <a:ext cx="9031347" cy="5816464"/>
          </a:xfrm>
          <a:prstGeom prst="rect">
            <a:avLst/>
          </a:prstGeom>
        </p:spPr>
      </p:pic>
    </p:spTree>
    <p:extLst>
      <p:ext uri="{BB962C8B-B14F-4D97-AF65-F5344CB8AC3E}">
        <p14:creationId xmlns:p14="http://schemas.microsoft.com/office/powerpoint/2010/main" val="845037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 name="Shape 602"/>
          <p:cNvSpPr/>
          <p:nvPr/>
        </p:nvSpPr>
        <p:spPr>
          <a:xfrm>
            <a:off x="793750" y="1295400"/>
            <a:ext cx="11963400" cy="3816429"/>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p>
            <a:pPr>
              <a:defRPr sz="5400">
                <a:solidFill>
                  <a:srgbClr val="EE8012"/>
                </a:solidFill>
              </a:defRPr>
            </a:pPr>
            <a:r>
              <a:rPr dirty="0">
                <a:solidFill>
                  <a:srgbClr val="FFFFFF"/>
                </a:solidFill>
                <a:latin typeface="+mn-lt"/>
              </a:rPr>
              <a:t>Talent</a:t>
            </a:r>
            <a:r>
              <a:rPr dirty="0">
                <a:solidFill>
                  <a:srgbClr val="414141"/>
                </a:solidFill>
                <a:latin typeface="+mn-lt"/>
              </a:rPr>
              <a:t>  </a:t>
            </a:r>
            <a:r>
              <a:rPr dirty="0">
                <a:solidFill>
                  <a:schemeClr val="accent6">
                    <a:lumMod val="75000"/>
                  </a:schemeClr>
                </a:solidFill>
                <a:latin typeface="+mn-lt"/>
              </a:rPr>
              <a:t>(</a:t>
            </a:r>
            <a:r>
              <a:rPr sz="3200" dirty="0">
                <a:solidFill>
                  <a:schemeClr val="accent6">
                    <a:lumMod val="75000"/>
                  </a:schemeClr>
                </a:solidFill>
                <a:latin typeface="+mn-lt"/>
              </a:rPr>
              <a:t>nature</a:t>
            </a:r>
            <a:r>
              <a:rPr dirty="0">
                <a:solidFill>
                  <a:schemeClr val="accent6">
                    <a:lumMod val="75000"/>
                  </a:schemeClr>
                </a:solidFill>
                <a:latin typeface="+mn-lt"/>
              </a:rPr>
              <a:t>)</a:t>
            </a:r>
          </a:p>
          <a:p>
            <a:pPr>
              <a:defRPr sz="7200"/>
            </a:pPr>
            <a:r>
              <a:rPr sz="6600" dirty="0">
                <a:solidFill>
                  <a:srgbClr val="FFFFFF"/>
                </a:solidFill>
                <a:latin typeface="+mn-lt"/>
              </a:rPr>
              <a:t>X</a:t>
            </a:r>
            <a:r>
              <a:rPr sz="4400" dirty="0">
                <a:solidFill>
                  <a:srgbClr val="FFFFFF"/>
                </a:solidFill>
                <a:latin typeface="+mn-lt"/>
              </a:rPr>
              <a:t>  </a:t>
            </a:r>
            <a:r>
              <a:rPr sz="5400" dirty="0">
                <a:solidFill>
                  <a:srgbClr val="FFFFFF"/>
                </a:solidFill>
                <a:latin typeface="+mn-lt"/>
              </a:rPr>
              <a:t>Investment</a:t>
            </a:r>
            <a:r>
              <a:rPr sz="5400" dirty="0">
                <a:solidFill>
                  <a:schemeClr val="accent6">
                    <a:lumMod val="50000"/>
                  </a:schemeClr>
                </a:solidFill>
                <a:latin typeface="+mn-lt"/>
              </a:rPr>
              <a:t> </a:t>
            </a:r>
            <a:r>
              <a:rPr sz="5400" dirty="0">
                <a:solidFill>
                  <a:schemeClr val="accent6">
                    <a:lumMod val="75000"/>
                  </a:schemeClr>
                </a:solidFill>
                <a:latin typeface="+mn-lt"/>
              </a:rPr>
              <a:t>(</a:t>
            </a:r>
            <a:r>
              <a:rPr sz="3400" dirty="0">
                <a:solidFill>
                  <a:schemeClr val="accent6">
                    <a:lumMod val="75000"/>
                  </a:schemeClr>
                </a:solidFill>
                <a:latin typeface="+mn-lt"/>
              </a:rPr>
              <a:t>knowledge/practice/effort</a:t>
            </a:r>
            <a:r>
              <a:rPr sz="5400" dirty="0">
                <a:solidFill>
                  <a:schemeClr val="accent6">
                    <a:lumMod val="75000"/>
                  </a:schemeClr>
                </a:solidFill>
                <a:latin typeface="+mn-lt"/>
              </a:rPr>
              <a:t>)</a:t>
            </a:r>
          </a:p>
          <a:p>
            <a:pPr>
              <a:defRPr sz="5400"/>
            </a:pPr>
            <a:endParaRPr sz="2000" dirty="0">
              <a:latin typeface="+mn-lt"/>
            </a:endParaRPr>
          </a:p>
          <a:p>
            <a:pPr>
              <a:defRPr sz="9600"/>
            </a:pPr>
            <a:r>
              <a:rPr dirty="0">
                <a:latin typeface="+mn-lt"/>
              </a:rPr>
              <a:t>=</a:t>
            </a:r>
            <a:r>
              <a:rPr sz="5400" dirty="0">
                <a:latin typeface="+mn-lt"/>
              </a:rPr>
              <a:t>    </a:t>
            </a:r>
            <a:r>
              <a:rPr sz="9600" dirty="0">
                <a:solidFill>
                  <a:srgbClr val="FFFFFF"/>
                </a:solidFill>
                <a:latin typeface="+mn-lt"/>
              </a:rPr>
              <a:t>Strength</a:t>
            </a:r>
          </a:p>
        </p:txBody>
      </p:sp>
      <p:sp>
        <p:nvSpPr>
          <p:cNvPr id="603" name="Shape 603"/>
          <p:cNvSpPr/>
          <p:nvPr/>
        </p:nvSpPr>
        <p:spPr>
          <a:xfrm flipV="1">
            <a:off x="1343026" y="3218799"/>
            <a:ext cx="11220338" cy="10176"/>
          </a:xfrm>
          <a:prstGeom prst="line">
            <a:avLst/>
          </a:prstGeom>
          <a:ln w="95250">
            <a:solidFill>
              <a:srgbClr val="FFFFFF"/>
            </a:solidFill>
          </a:ln>
          <a:effectLst>
            <a:outerShdw blurRad="38100" dist="23000" dir="5400000" rotWithShape="0">
              <a:srgbClr val="000000">
                <a:alpha val="34999"/>
              </a:srgbClr>
            </a:outerShdw>
          </a:effectLst>
        </p:spPr>
        <p:txBody>
          <a:bodyPr lIns="45719" rIns="45719"/>
          <a:lstStyle/>
          <a:p>
            <a:pPr algn="l">
              <a:defRPr sz="3200" b="0">
                <a:solidFill>
                  <a:srgbClr val="414141"/>
                </a:solidFill>
                <a:latin typeface="+mj-lt"/>
                <a:ea typeface="+mj-ea"/>
                <a:cs typeface="+mj-cs"/>
                <a:sym typeface="Gill Sans Light"/>
              </a:defRPr>
            </a:pPr>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Shape 611"/>
          <p:cNvSpPr/>
          <p:nvPr/>
        </p:nvSpPr>
        <p:spPr>
          <a:xfrm>
            <a:off x="793750" y="1179178"/>
            <a:ext cx="11929022" cy="4985980"/>
          </a:xfrm>
          <a:prstGeom prst="rect">
            <a:avLst/>
          </a:prstGeom>
          <a:noFill/>
          <a:ln w="12700">
            <a:miter lim="400000"/>
          </a:ln>
          <a:extLst>
            <a:ext uri="{C572A759-6A51-4108-AA02-DFA0A04FC94B}">
              <ma14:wrappingTextBoxFlag xmlns="" xmlns:ma14="http://schemas.microsoft.com/office/mac/drawingml/2011/main" val="1"/>
            </a:ext>
          </a:extLst>
        </p:spPr>
        <p:txBody>
          <a:bodyPr wrap="square" lIns="45719" rIns="45719">
            <a:spAutoFit/>
          </a:bodyPr>
          <a:lstStyle/>
          <a:p>
            <a:endParaRPr dirty="0"/>
          </a:p>
          <a:p>
            <a:pPr>
              <a:defRPr sz="5400"/>
            </a:pPr>
            <a:r>
              <a:rPr sz="7200" dirty="0">
                <a:solidFill>
                  <a:srgbClr val="FFFFFF"/>
                </a:solidFill>
                <a:latin typeface="+mn-lt"/>
              </a:rPr>
              <a:t>Weaknesses</a:t>
            </a:r>
            <a:r>
              <a:rPr dirty="0">
                <a:solidFill>
                  <a:schemeClr val="tx1">
                    <a:lumMod val="50000"/>
                    <a:lumOff val="50000"/>
                  </a:schemeClr>
                </a:solidFill>
                <a:latin typeface="+mn-lt"/>
              </a:rPr>
              <a:t> </a:t>
            </a:r>
          </a:p>
          <a:p>
            <a:r>
              <a:rPr sz="3000" dirty="0">
                <a:solidFill>
                  <a:schemeClr val="accent6">
                    <a:lumMod val="75000"/>
                  </a:schemeClr>
                </a:solidFill>
                <a:latin typeface="+mn-lt"/>
              </a:rPr>
              <a:t>(</a:t>
            </a:r>
            <a:r>
              <a:rPr lang="en-US" sz="3000" dirty="0">
                <a:solidFill>
                  <a:schemeClr val="accent6">
                    <a:lumMod val="75000"/>
                  </a:schemeClr>
                </a:solidFill>
                <a:latin typeface="+mn-lt"/>
              </a:rPr>
              <a:t>Anything that gets in your way of success</a:t>
            </a:r>
            <a:r>
              <a:rPr sz="3000" dirty="0">
                <a:solidFill>
                  <a:schemeClr val="accent6">
                    <a:lumMod val="75000"/>
                  </a:schemeClr>
                </a:solidFill>
                <a:latin typeface="+mn-lt"/>
              </a:rPr>
              <a:t>)</a:t>
            </a:r>
            <a:r>
              <a:rPr dirty="0">
                <a:solidFill>
                  <a:schemeClr val="accent6">
                    <a:lumMod val="75000"/>
                  </a:schemeClr>
                </a:solidFill>
                <a:latin typeface="+mn-lt"/>
              </a:rPr>
              <a:t> </a:t>
            </a:r>
          </a:p>
          <a:p>
            <a:pPr>
              <a:defRPr sz="5400"/>
            </a:pPr>
            <a:endParaRPr lang="en-US" sz="3200" dirty="0">
              <a:solidFill>
                <a:srgbClr val="FFFFFF"/>
              </a:solidFill>
              <a:latin typeface="+mn-lt"/>
            </a:endParaRPr>
          </a:p>
          <a:p>
            <a:pPr>
              <a:defRPr sz="5400"/>
            </a:pPr>
            <a:r>
              <a:rPr lang="en-US" sz="3200" dirty="0">
                <a:solidFill>
                  <a:srgbClr val="FFFFFF"/>
                </a:solidFill>
                <a:latin typeface="+mn-lt"/>
              </a:rPr>
              <a:t>Versus</a:t>
            </a:r>
          </a:p>
          <a:p>
            <a:pPr>
              <a:defRPr sz="5400"/>
            </a:pPr>
            <a:endParaRPr lang="en-US" sz="3200" dirty="0">
              <a:solidFill>
                <a:schemeClr val="tx1">
                  <a:lumMod val="50000"/>
                  <a:lumOff val="50000"/>
                </a:schemeClr>
              </a:solidFill>
              <a:latin typeface="+mn-lt"/>
            </a:endParaRPr>
          </a:p>
          <a:p>
            <a:pPr>
              <a:defRPr sz="5400"/>
            </a:pPr>
            <a:r>
              <a:rPr sz="7200" dirty="0">
                <a:solidFill>
                  <a:srgbClr val="FFFFFF"/>
                </a:solidFill>
                <a:latin typeface="+mn-lt"/>
              </a:rPr>
              <a:t>Blind Spots</a:t>
            </a:r>
          </a:p>
          <a:p>
            <a:pPr>
              <a:defRPr sz="3000"/>
            </a:pPr>
            <a:r>
              <a:rPr dirty="0">
                <a:solidFill>
                  <a:schemeClr val="tx1">
                    <a:lumMod val="50000"/>
                    <a:lumOff val="50000"/>
                  </a:schemeClr>
                </a:solidFill>
                <a:latin typeface="+mn-lt"/>
              </a:rPr>
              <a:t> </a:t>
            </a:r>
            <a:r>
              <a:rPr dirty="0">
                <a:solidFill>
                  <a:schemeClr val="accent6">
                    <a:lumMod val="75000"/>
                  </a:schemeClr>
                </a:solidFill>
                <a:latin typeface="+mn-lt"/>
              </a:rPr>
              <a:t>(</a:t>
            </a:r>
            <a:r>
              <a:rPr lang="en-US" dirty="0">
                <a:solidFill>
                  <a:schemeClr val="accent6">
                    <a:lumMod val="75000"/>
                  </a:schemeClr>
                </a:solidFill>
                <a:latin typeface="+mn-lt"/>
              </a:rPr>
              <a:t>You don’t see/know</a:t>
            </a:r>
            <a:r>
              <a:rPr dirty="0">
                <a:solidFill>
                  <a:schemeClr val="accent6">
                    <a:lumMod val="75000"/>
                  </a:schemeClr>
                </a:solidFill>
                <a:latin typeface="+mn-lt"/>
              </a:rPr>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 name="Shape 617"/>
          <p:cNvSpPr/>
          <p:nvPr/>
        </p:nvSpPr>
        <p:spPr>
          <a:xfrm>
            <a:off x="516096" y="910891"/>
            <a:ext cx="12518707" cy="4548296"/>
          </a:xfrm>
          <a:prstGeom prst="rect">
            <a:avLst/>
          </a:prstGeom>
          <a:noFill/>
          <a:ln w="12700">
            <a:miter lim="400000"/>
          </a:ln>
          <a:extLst>
            <a:ext uri="{C572A759-6A51-4108-AA02-DFA0A04FC94B}">
              <ma14:wrappingTextBoxFlag xmlns="" xmlns:ma14="http://schemas.microsoft.com/office/mac/drawingml/2011/main" val="1"/>
            </a:ext>
          </a:extLst>
        </p:spPr>
        <p:txBody>
          <a:bodyPr wrap="square" lIns="45719" rIns="45719">
            <a:spAutoFit/>
          </a:bodyPr>
          <a:lstStyle/>
          <a:p>
            <a:endParaRPr dirty="0"/>
          </a:p>
          <a:p>
            <a:pPr algn="l">
              <a:defRPr sz="5200">
                <a:solidFill>
                  <a:schemeClr val="accent6"/>
                </a:solidFill>
              </a:defRPr>
            </a:pPr>
            <a:r>
              <a:rPr lang="en-US" dirty="0">
                <a:solidFill>
                  <a:srgbClr val="FFFFFF"/>
                </a:solidFill>
                <a:latin typeface="+mn-lt"/>
              </a:rPr>
              <a:t>Using </a:t>
            </a:r>
            <a:r>
              <a:rPr lang="en-US" dirty="0" err="1">
                <a:solidFill>
                  <a:srgbClr val="FFFFFF"/>
                </a:solidFill>
                <a:latin typeface="+mn-lt"/>
              </a:rPr>
              <a:t>CliftonStrengths</a:t>
            </a:r>
            <a:r>
              <a:rPr lang="en-US" dirty="0">
                <a:solidFill>
                  <a:srgbClr val="FFFFFF"/>
                </a:solidFill>
                <a:latin typeface="+mn-lt"/>
              </a:rPr>
              <a:t> is </a:t>
            </a:r>
            <a:r>
              <a:rPr dirty="0">
                <a:solidFill>
                  <a:srgbClr val="FFFFFF"/>
                </a:solidFill>
                <a:latin typeface="+mn-lt"/>
              </a:rPr>
              <a:t>‘NOT’…</a:t>
            </a:r>
          </a:p>
          <a:p>
            <a:pPr>
              <a:defRPr sz="5200"/>
            </a:pPr>
            <a:endParaRPr sz="3600" dirty="0">
              <a:latin typeface="+mn-lt"/>
            </a:endParaRPr>
          </a:p>
          <a:p>
            <a:pPr marL="228600" indent="-228600" algn="l">
              <a:lnSpc>
                <a:spcPct val="120000"/>
              </a:lnSpc>
              <a:buSzPct val="100000"/>
              <a:buChar char="•"/>
              <a:defRPr sz="5200"/>
            </a:pPr>
            <a:r>
              <a:rPr dirty="0">
                <a:solidFill>
                  <a:schemeClr val="accent6">
                    <a:lumMod val="75000"/>
                  </a:schemeClr>
                </a:solidFill>
                <a:latin typeface="+mn-lt"/>
              </a:rPr>
              <a:t>Justification to avoid meeting minimum standards</a:t>
            </a:r>
            <a:r>
              <a:rPr lang="en-US" dirty="0">
                <a:solidFill>
                  <a:schemeClr val="accent6">
                    <a:lumMod val="75000"/>
                  </a:schemeClr>
                </a:solidFill>
                <a:latin typeface="+mn-lt"/>
              </a:rPr>
              <a:t> </a:t>
            </a:r>
            <a:r>
              <a:rPr lang="en-US" sz="3200" dirty="0">
                <a:solidFill>
                  <a:schemeClr val="accent6">
                    <a:lumMod val="75000"/>
                  </a:schemeClr>
                </a:solidFill>
                <a:latin typeface="+mn-lt"/>
              </a:rPr>
              <a:t>(no, “</a:t>
            </a:r>
            <a:r>
              <a:rPr sz="3200" dirty="0">
                <a:solidFill>
                  <a:schemeClr val="accent6">
                    <a:lumMod val="75000"/>
                  </a:schemeClr>
                </a:solidFill>
                <a:latin typeface="+mn-lt"/>
              </a:rPr>
              <a:t>get out of jail free</a:t>
            </a:r>
            <a:r>
              <a:rPr lang="en-US" sz="3200" dirty="0">
                <a:solidFill>
                  <a:schemeClr val="accent6">
                    <a:lumMod val="75000"/>
                  </a:schemeClr>
                </a:solidFill>
                <a:latin typeface="+mn-lt"/>
              </a:rPr>
              <a:t>"</a:t>
            </a:r>
            <a:r>
              <a:rPr sz="3200" dirty="0">
                <a:solidFill>
                  <a:schemeClr val="accent6">
                    <a:lumMod val="75000"/>
                  </a:schemeClr>
                </a:solidFill>
                <a:latin typeface="+mn-lt"/>
              </a:rPr>
              <a:t> card</a:t>
            </a:r>
            <a:r>
              <a:rPr lang="en-US" sz="3200" dirty="0">
                <a:solidFill>
                  <a:schemeClr val="accent6">
                    <a:lumMod val="75000"/>
                  </a:schemeClr>
                </a:solidFill>
                <a:latin typeface="+mn-lt"/>
              </a:rPr>
              <a:t>)</a:t>
            </a:r>
            <a:endParaRPr sz="3200" dirty="0">
              <a:solidFill>
                <a:schemeClr val="accent6">
                  <a:lumMod val="75000"/>
                </a:schemeClr>
              </a:solidFill>
              <a:latin typeface="+mn-lt"/>
            </a:endParaRPr>
          </a:p>
          <a:p>
            <a:pPr marL="228600" indent="-228600" algn="l">
              <a:lnSpc>
                <a:spcPct val="120000"/>
              </a:lnSpc>
              <a:buSzPct val="100000"/>
              <a:buChar char="•"/>
              <a:defRPr sz="5200"/>
            </a:pPr>
            <a:r>
              <a:rPr dirty="0">
                <a:solidFill>
                  <a:schemeClr val="accent6">
                    <a:lumMod val="75000"/>
                  </a:schemeClr>
                </a:solidFill>
                <a:latin typeface="+mn-lt"/>
              </a:rPr>
              <a:t>Only ‘feel good’</a:t>
            </a:r>
          </a:p>
        </p:txBody>
      </p:sp>
      <p:sp>
        <p:nvSpPr>
          <p:cNvPr id="618" name="Shape 618"/>
          <p:cNvSpPr/>
          <p:nvPr/>
        </p:nvSpPr>
        <p:spPr>
          <a:xfrm flipV="1">
            <a:off x="8848099" y="1971675"/>
            <a:ext cx="1410327" cy="8996"/>
          </a:xfrm>
          <a:prstGeom prst="line">
            <a:avLst/>
          </a:prstGeom>
          <a:ln w="82550">
            <a:solidFill>
              <a:srgbClr val="FFFFFF"/>
            </a:solidFill>
          </a:ln>
          <a:effectLst>
            <a:outerShdw blurRad="38100" dist="20000" dir="5400000" rotWithShape="0">
              <a:srgbClr val="000000">
                <a:alpha val="38000"/>
              </a:srgbClr>
            </a:outerShdw>
          </a:effectLst>
        </p:spPr>
        <p:txBody>
          <a:bodyPr lIns="45719" rIns="45719"/>
          <a:lstStyle/>
          <a:p>
            <a:pPr algn="l">
              <a:defRPr sz="3200" b="0">
                <a:solidFill>
                  <a:srgbClr val="414141"/>
                </a:solidFill>
                <a:latin typeface="+mj-lt"/>
                <a:ea typeface="+mj-ea"/>
                <a:cs typeface="+mj-cs"/>
                <a:sym typeface="Gill Sans Light"/>
              </a:defRPr>
            </a:pPr>
            <a:endParaRPr/>
          </a:p>
        </p:txBody>
      </p:sp>
    </p:spTree>
  </p:cSld>
  <p:clrMapOvr>
    <a:masterClrMapping/>
  </p:clrMapOv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type="lt">
                                    <p:tmAbs val="100"/>
                                  </p:iterate>
                                  <p:childTnLst>
                                    <p:set>
                                      <p:cBhvr>
                                        <p:cTn id="6" fill="hold"/>
                                        <p:tgtEl>
                                          <p:spTgt spid="617">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childTnLst>
                                    <p:set>
                                      <p:cBhvr>
                                        <p:cTn id="9" fill="hold"/>
                                        <p:tgtEl>
                                          <p:spTgt spid="617">
                                            <p:txEl>
                                              <p:pRg st="1" end="1"/>
                                            </p:txEl>
                                          </p:spTgt>
                                        </p:tgtEl>
                                        <p:attrNameLst>
                                          <p:attrName>style.visibility</p:attrName>
                                        </p:attrNameLst>
                                      </p:cBhvr>
                                      <p:to>
                                        <p:strVal val="visible"/>
                                      </p:to>
                                    </p:set>
                                  </p:childTnLst>
                                </p:cTn>
                              </p:par>
                            </p:childTnLst>
                          </p:cTn>
                        </p:par>
                        <p:par>
                          <p:cTn id="10" fill="hold">
                            <p:stCondLst>
                              <p:cond delay="0"/>
                            </p:stCondLst>
                            <p:childTnLst>
                              <p:par>
                                <p:cTn id="11" presetID="2" presetClass="entr" presetSubtype="8" fill="hold" grpId="2" nodeType="afterEffect">
                                  <p:stCondLst>
                                    <p:cond delay="300"/>
                                  </p:stCondLst>
                                  <p:iterate type="lt">
                                    <p:tmAbs val="0"/>
                                  </p:iterate>
                                  <p:childTnLst>
                                    <p:set>
                                      <p:cBhvr>
                                        <p:cTn id="12" fill="hold"/>
                                        <p:tgtEl>
                                          <p:spTgt spid="618"/>
                                        </p:tgtEl>
                                        <p:attrNameLst>
                                          <p:attrName>style.visibility</p:attrName>
                                        </p:attrNameLst>
                                      </p:cBhvr>
                                      <p:to>
                                        <p:strVal val="visible"/>
                                      </p:to>
                                    </p:set>
                                    <p:anim calcmode="lin" valueType="num">
                                      <p:cBhvr>
                                        <p:cTn id="13" dur="1000" fill="hold"/>
                                        <p:tgtEl>
                                          <p:spTgt spid="618"/>
                                        </p:tgtEl>
                                        <p:attrNameLst>
                                          <p:attrName>ppt_x</p:attrName>
                                        </p:attrNameLst>
                                      </p:cBhvr>
                                      <p:tavLst>
                                        <p:tav tm="0">
                                          <p:val>
                                            <p:strVal val="0-#ppt_w/2"/>
                                          </p:val>
                                        </p:tav>
                                        <p:tav tm="100000">
                                          <p:val>
                                            <p:strVal val="#ppt_x"/>
                                          </p:val>
                                        </p:tav>
                                      </p:tavLst>
                                    </p:anim>
                                    <p:anim calcmode="lin" valueType="num">
                                      <p:cBhvr>
                                        <p:cTn id="14" dur="1000" fill="hold"/>
                                        <p:tgtEl>
                                          <p:spTgt spid="6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fill="hold"/>
                                        <p:tgtEl>
                                          <p:spTgt spid="6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fill="hold"/>
                                        <p:tgtEl>
                                          <p:spTgt spid="6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 grpId="1" uiExpand="1" build="p" bldLvl="5" animBg="1" advAuto="0"/>
      <p:bldP spid="618" grpId="2"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 name="Shape 615"/>
          <p:cNvSpPr/>
          <p:nvPr/>
        </p:nvSpPr>
        <p:spPr>
          <a:xfrm>
            <a:off x="793750" y="1566528"/>
            <a:ext cx="11963400" cy="2862322"/>
          </a:xfrm>
          <a:prstGeom prst="rect">
            <a:avLst/>
          </a:prstGeom>
          <a:noFill/>
          <a:ln w="12700">
            <a:miter lim="400000"/>
          </a:ln>
          <a:extLst>
            <a:ext uri="{C572A759-6A51-4108-AA02-DFA0A04FC94B}">
              <ma14:wrappingTextBoxFlag xmlns="" xmlns:ma14="http://schemas.microsoft.com/office/mac/drawingml/2011/main" val="1"/>
            </a:ext>
          </a:extLst>
        </p:spPr>
        <p:txBody>
          <a:bodyPr lIns="45719" rIns="45719">
            <a:spAutoFit/>
          </a:bodyPr>
          <a:lstStyle/>
          <a:p>
            <a:endParaRPr dirty="0"/>
          </a:p>
          <a:p>
            <a:pPr>
              <a:defRPr sz="5400"/>
            </a:pPr>
            <a:r>
              <a:rPr lang="en-US" dirty="0">
                <a:solidFill>
                  <a:srgbClr val="E97200"/>
                </a:solidFill>
                <a:latin typeface="+mn-lt"/>
              </a:rPr>
              <a:t>Talents and </a:t>
            </a:r>
            <a:r>
              <a:rPr dirty="0">
                <a:solidFill>
                  <a:srgbClr val="E97200"/>
                </a:solidFill>
                <a:latin typeface="+mn-lt"/>
              </a:rPr>
              <a:t>Strengths are </a:t>
            </a:r>
            <a:r>
              <a:rPr dirty="0">
                <a:solidFill>
                  <a:srgbClr val="FFFFFF"/>
                </a:solidFill>
                <a:latin typeface="+mn-lt"/>
              </a:rPr>
              <a:t>personal</a:t>
            </a:r>
            <a:r>
              <a:rPr lang="en-US" dirty="0">
                <a:solidFill>
                  <a:srgbClr val="FFFFFF"/>
                </a:solidFill>
                <a:latin typeface="+mn-lt"/>
              </a:rPr>
              <a:t>.</a:t>
            </a:r>
            <a:r>
              <a:rPr lang="en-US" dirty="0">
                <a:solidFill>
                  <a:srgbClr val="E97200"/>
                </a:solidFill>
                <a:latin typeface="+mn-lt"/>
              </a:rPr>
              <a:t>  They </a:t>
            </a:r>
            <a:r>
              <a:rPr dirty="0">
                <a:solidFill>
                  <a:srgbClr val="FFFFFF"/>
                </a:solidFill>
                <a:latin typeface="+mn-lt"/>
              </a:rPr>
              <a:t>manifest differently </a:t>
            </a:r>
            <a:r>
              <a:rPr dirty="0">
                <a:solidFill>
                  <a:srgbClr val="E97200"/>
                </a:solidFill>
                <a:latin typeface="+mn-lt"/>
              </a:rPr>
              <a:t>in </a:t>
            </a:r>
            <a:endParaRPr lang="en-US" dirty="0">
              <a:solidFill>
                <a:srgbClr val="E97200"/>
              </a:solidFill>
              <a:latin typeface="+mn-lt"/>
            </a:endParaRPr>
          </a:p>
          <a:p>
            <a:pPr>
              <a:defRPr sz="5400"/>
            </a:pPr>
            <a:r>
              <a:rPr dirty="0">
                <a:solidFill>
                  <a:srgbClr val="FFFFFF"/>
                </a:solidFill>
                <a:latin typeface="+mn-lt"/>
              </a:rPr>
              <a:t>different people.</a:t>
            </a:r>
            <a:r>
              <a:rPr dirty="0">
                <a:solidFill>
                  <a:srgbClr val="E97200"/>
                </a:solidFill>
                <a:latin typeface="+mn-lt"/>
              </a:rPr>
              <a:t> </a:t>
            </a:r>
            <a:endParaRPr sz="4000" dirty="0">
              <a:solidFill>
                <a:srgbClr val="E97200"/>
              </a:solidFill>
              <a:latin typeface="+mn-lt"/>
            </a:endParaRPr>
          </a:p>
        </p:txBody>
      </p:sp>
      <p:sp>
        <p:nvSpPr>
          <p:cNvPr id="4" name="Rectangle 3"/>
          <p:cNvSpPr/>
          <p:nvPr/>
        </p:nvSpPr>
        <p:spPr>
          <a:xfrm>
            <a:off x="184191" y="4428850"/>
            <a:ext cx="13182518" cy="1569660"/>
          </a:xfrm>
          <a:prstGeom prst="rect">
            <a:avLst/>
          </a:prstGeom>
        </p:spPr>
        <p:txBody>
          <a:bodyPr wrap="square">
            <a:spAutoFit/>
          </a:bodyPr>
          <a:lstStyle/>
          <a:p>
            <a:pPr lvl="3" indent="0"/>
            <a:r>
              <a:rPr lang="en-US" sz="9600" dirty="0">
                <a:solidFill>
                  <a:schemeClr val="accent6">
                    <a:lumMod val="75000"/>
                  </a:schemeClr>
                </a:solidFill>
                <a:latin typeface="+mn-lt"/>
              </a:rPr>
              <a:t>Why is this?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456" y="920107"/>
            <a:ext cx="13182518" cy="2862322"/>
          </a:xfrm>
          <a:prstGeom prst="rect">
            <a:avLst/>
          </a:prstGeom>
        </p:spPr>
        <p:txBody>
          <a:bodyPr wrap="square">
            <a:spAutoFit/>
          </a:bodyPr>
          <a:lstStyle/>
          <a:p>
            <a:pPr lvl="3" indent="0"/>
            <a:r>
              <a:rPr lang="en-US" sz="6000" dirty="0">
                <a:solidFill>
                  <a:srgbClr val="FFFFFF"/>
                </a:solidFill>
                <a:latin typeface="+mn-lt"/>
              </a:rPr>
              <a:t>What are your chances of having the exact same </a:t>
            </a:r>
            <a:r>
              <a:rPr lang="en-US" sz="6000" dirty="0">
                <a:solidFill>
                  <a:srgbClr val="E97200"/>
                </a:solidFill>
                <a:latin typeface="+mn-lt"/>
              </a:rPr>
              <a:t>Top 5 </a:t>
            </a:r>
            <a:r>
              <a:rPr lang="en-US" sz="6000" dirty="0">
                <a:solidFill>
                  <a:srgbClr val="FFFFFF"/>
                </a:solidFill>
                <a:latin typeface="+mn-lt"/>
              </a:rPr>
              <a:t>in the exact same order as someone else?</a:t>
            </a:r>
          </a:p>
        </p:txBody>
      </p:sp>
      <p:sp>
        <p:nvSpPr>
          <p:cNvPr id="5" name="Rectangle 4"/>
          <p:cNvSpPr/>
          <p:nvPr/>
        </p:nvSpPr>
        <p:spPr>
          <a:xfrm>
            <a:off x="-2463364" y="4028357"/>
            <a:ext cx="13182518" cy="1569660"/>
          </a:xfrm>
          <a:prstGeom prst="rect">
            <a:avLst/>
          </a:prstGeom>
        </p:spPr>
        <p:txBody>
          <a:bodyPr wrap="square">
            <a:spAutoFit/>
          </a:bodyPr>
          <a:lstStyle/>
          <a:p>
            <a:pPr lvl="3" indent="0"/>
            <a:r>
              <a:rPr lang="en-US" sz="9600" dirty="0">
                <a:solidFill>
                  <a:schemeClr val="accent6">
                    <a:lumMod val="75000"/>
                  </a:schemeClr>
                </a:solidFill>
                <a:latin typeface="+mn-lt"/>
              </a:rPr>
              <a:t>1</a:t>
            </a:r>
            <a:r>
              <a:rPr lang="en-US" sz="9600" dirty="0">
                <a:solidFill>
                  <a:schemeClr val="tx1">
                    <a:lumMod val="50000"/>
                    <a:lumOff val="50000"/>
                  </a:schemeClr>
                </a:solidFill>
                <a:latin typeface="+mn-lt"/>
              </a:rPr>
              <a:t> </a:t>
            </a:r>
            <a:r>
              <a:rPr lang="en-US" sz="9600" dirty="0">
                <a:solidFill>
                  <a:srgbClr val="FFFFFF"/>
                </a:solidFill>
                <a:latin typeface="+mn-lt"/>
              </a:rPr>
              <a:t>in</a:t>
            </a:r>
            <a:r>
              <a:rPr lang="en-US" sz="9600" dirty="0">
                <a:solidFill>
                  <a:schemeClr val="tx1">
                    <a:lumMod val="50000"/>
                    <a:lumOff val="50000"/>
                  </a:schemeClr>
                </a:solidFill>
                <a:latin typeface="+mn-lt"/>
              </a:rPr>
              <a:t> </a:t>
            </a:r>
          </a:p>
        </p:txBody>
      </p:sp>
      <p:sp>
        <p:nvSpPr>
          <p:cNvPr id="6" name="Rectangle 5"/>
          <p:cNvSpPr/>
          <p:nvPr/>
        </p:nvSpPr>
        <p:spPr>
          <a:xfrm>
            <a:off x="1990387" y="4028357"/>
            <a:ext cx="13182518" cy="1569660"/>
          </a:xfrm>
          <a:prstGeom prst="rect">
            <a:avLst/>
          </a:prstGeom>
        </p:spPr>
        <p:txBody>
          <a:bodyPr wrap="square">
            <a:spAutoFit/>
          </a:bodyPr>
          <a:lstStyle/>
          <a:p>
            <a:pPr lvl="3" indent="0"/>
            <a:r>
              <a:rPr lang="en-US" sz="9600" dirty="0">
                <a:solidFill>
                  <a:schemeClr val="accent6">
                    <a:lumMod val="75000"/>
                  </a:schemeClr>
                </a:solidFill>
                <a:latin typeface="+mn-lt"/>
              </a:rPr>
              <a:t>33,000,000</a:t>
            </a:r>
          </a:p>
        </p:txBody>
      </p:sp>
    </p:spTree>
    <p:extLst>
      <p:ext uri="{BB962C8B-B14F-4D97-AF65-F5344CB8AC3E}">
        <p14:creationId xmlns:p14="http://schemas.microsoft.com/office/powerpoint/2010/main" val="833125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1"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54654256"/>
              </p:ext>
            </p:extLst>
          </p:nvPr>
        </p:nvGraphicFramePr>
        <p:xfrm>
          <a:off x="1761460" y="328008"/>
          <a:ext cx="10951679" cy="6963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1635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81396" y="2207042"/>
            <a:ext cx="12219709" cy="1569660"/>
          </a:xfrm>
          <a:prstGeom prst="rect">
            <a:avLst/>
          </a:prstGeom>
        </p:spPr>
        <p:txBody>
          <a:bodyPr wrap="square">
            <a:spAutoFit/>
          </a:bodyPr>
          <a:lstStyle/>
          <a:p>
            <a:pPr lvl="3" indent="0" algn="l"/>
            <a:r>
              <a:rPr lang="en-US" sz="9600" dirty="0">
                <a:solidFill>
                  <a:schemeClr val="accent6">
                    <a:lumMod val="75000"/>
                  </a:schemeClr>
                </a:solidFill>
                <a:latin typeface="+mn-lt"/>
              </a:rPr>
              <a:t>Leadership Domains</a:t>
            </a:r>
          </a:p>
        </p:txBody>
      </p:sp>
      <p:sp>
        <p:nvSpPr>
          <p:cNvPr id="10" name="Rectangle 9">
            <a:extLst>
              <a:ext uri="{FF2B5EF4-FFF2-40B4-BE49-F238E27FC236}">
                <a16:creationId xmlns:a16="http://schemas.microsoft.com/office/drawing/2014/main" id="{CE5C2E02-37D1-2B49-8930-70A33A54B05E}"/>
              </a:ext>
            </a:extLst>
          </p:cNvPr>
          <p:cNvSpPr/>
          <p:nvPr/>
        </p:nvSpPr>
        <p:spPr>
          <a:xfrm>
            <a:off x="781395" y="3565390"/>
            <a:ext cx="12219709" cy="1015663"/>
          </a:xfrm>
          <a:prstGeom prst="rect">
            <a:avLst/>
          </a:prstGeom>
        </p:spPr>
        <p:txBody>
          <a:bodyPr wrap="square">
            <a:spAutoFit/>
          </a:bodyPr>
          <a:lstStyle/>
          <a:p>
            <a:pPr lvl="3" indent="0"/>
            <a:r>
              <a:rPr lang="en-US" sz="6000" dirty="0">
                <a:solidFill>
                  <a:srgbClr val="FFFFFF"/>
                </a:solidFill>
                <a:latin typeface="+mn-lt"/>
              </a:rPr>
              <a:t>What do the colors mean?</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ular Callout 10">
            <a:extLst>
              <a:ext uri="{FF2B5EF4-FFF2-40B4-BE49-F238E27FC236}">
                <a16:creationId xmlns:a16="http://schemas.microsoft.com/office/drawing/2014/main" id="{1CF9E81C-2429-C243-9B32-3EC418107939}"/>
              </a:ext>
            </a:extLst>
          </p:cNvPr>
          <p:cNvSpPr/>
          <p:nvPr/>
        </p:nvSpPr>
        <p:spPr>
          <a:xfrm>
            <a:off x="316164" y="196970"/>
            <a:ext cx="12287250" cy="5214938"/>
          </a:xfrm>
          <a:prstGeom prst="wedgeRoundRectCallout">
            <a:avLst>
              <a:gd name="adj1" fmla="val -484"/>
              <a:gd name="adj2" fmla="val 69076"/>
              <a:gd name="adj3" fmla="val 16667"/>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414141"/>
              </a:solidFill>
              <a:effectLst/>
              <a:uFillTx/>
              <a:latin typeface="+mj-lt"/>
              <a:ea typeface="+mj-ea"/>
              <a:cs typeface="+mj-cs"/>
              <a:sym typeface="Gill Sans Light"/>
            </a:endParaRPr>
          </a:p>
        </p:txBody>
      </p:sp>
      <p:sp>
        <p:nvSpPr>
          <p:cNvPr id="4" name="TextBox 3">
            <a:extLst>
              <a:ext uri="{FF2B5EF4-FFF2-40B4-BE49-F238E27FC236}">
                <a16:creationId xmlns:a16="http://schemas.microsoft.com/office/drawing/2014/main" id="{260FDC52-85D4-764C-873B-94FAC9953F6B}"/>
              </a:ext>
            </a:extLst>
          </p:cNvPr>
          <p:cNvSpPr txBox="1"/>
          <p:nvPr/>
        </p:nvSpPr>
        <p:spPr>
          <a:xfrm>
            <a:off x="566550" y="497246"/>
            <a:ext cx="11786478" cy="440120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chemeClr val="tx1"/>
                </a:solidFill>
                <a:effectLst/>
                <a:uFillTx/>
                <a:latin typeface="+mn-lt"/>
                <a:ea typeface="Georgia"/>
                <a:cs typeface="Georgia"/>
                <a:sym typeface="Georgia"/>
              </a:rPr>
              <a:t>Leaders with dominant strength in Executing domain know </a:t>
            </a:r>
            <a:r>
              <a:rPr kumimoji="0" lang="en-US" sz="4000" b="1" i="0" u="none" strike="noStrike" cap="none" spc="0" normalizeH="0" baseline="0" dirty="0">
                <a:ln>
                  <a:noFill/>
                </a:ln>
                <a:solidFill>
                  <a:schemeClr val="accent6">
                    <a:lumMod val="75000"/>
                  </a:schemeClr>
                </a:solidFill>
                <a:effectLst/>
                <a:uFillTx/>
                <a:latin typeface="+mn-lt"/>
                <a:ea typeface="Georgia"/>
                <a:cs typeface="Georgia"/>
                <a:sym typeface="Georgia"/>
              </a:rPr>
              <a:t>how to make things happen</a:t>
            </a:r>
            <a:r>
              <a:rPr kumimoji="0" lang="en-US" sz="4000" b="1" i="0" u="none" strike="noStrike" cap="none" spc="0" normalizeH="0" baseline="0" dirty="0">
                <a:ln>
                  <a:noFill/>
                </a:ln>
                <a:solidFill>
                  <a:schemeClr val="tx1"/>
                </a:solidFill>
                <a:effectLst/>
                <a:uFillTx/>
                <a:latin typeface="+mn-lt"/>
                <a:ea typeface="Georgia"/>
                <a:cs typeface="Georgia"/>
                <a:sym typeface="Georgia"/>
              </a:rPr>
              <a:t>.  When you need someone to </a:t>
            </a:r>
            <a:r>
              <a:rPr kumimoji="0" lang="en-US" sz="4000" b="1" i="0" u="none" strike="noStrike" cap="none" spc="0" normalizeH="0" baseline="0" dirty="0">
                <a:ln>
                  <a:noFill/>
                </a:ln>
                <a:solidFill>
                  <a:schemeClr val="accent6">
                    <a:lumMod val="75000"/>
                  </a:schemeClr>
                </a:solidFill>
                <a:effectLst/>
                <a:uFillTx/>
                <a:latin typeface="+mn-lt"/>
                <a:ea typeface="Georgia"/>
                <a:cs typeface="Georgia"/>
                <a:sym typeface="Georgia"/>
              </a:rPr>
              <a:t>implement</a:t>
            </a:r>
            <a:r>
              <a:rPr kumimoji="0" lang="en-US" sz="4000" b="1" i="0" u="none" strike="noStrike" cap="none" spc="0" normalizeH="0" baseline="0" dirty="0">
                <a:ln>
                  <a:noFill/>
                </a:ln>
                <a:solidFill>
                  <a:schemeClr val="tx1"/>
                </a:solidFill>
                <a:effectLst/>
                <a:uFillTx/>
                <a:latin typeface="+mn-lt"/>
                <a:ea typeface="Georgia"/>
                <a:cs typeface="Georgia"/>
                <a:sym typeface="Georgia"/>
              </a:rPr>
              <a:t> a solution,</a:t>
            </a:r>
            <a:r>
              <a:rPr kumimoji="0" lang="en-US" sz="4000" b="1" i="0" u="none" strike="noStrike" cap="none" spc="0" normalizeH="0" dirty="0">
                <a:ln>
                  <a:noFill/>
                </a:ln>
                <a:solidFill>
                  <a:schemeClr val="tx1"/>
                </a:solidFill>
                <a:effectLst/>
                <a:uFillTx/>
                <a:latin typeface="+mn-lt"/>
                <a:ea typeface="Georgia"/>
                <a:cs typeface="Georgia"/>
                <a:sym typeface="Georgia"/>
              </a:rPr>
              <a:t> these are the people wo will work tirelessly to </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get it done</a:t>
            </a:r>
            <a:r>
              <a:rPr kumimoji="0" lang="en-US" sz="4000" b="1" i="0" u="none" strike="noStrike" cap="none" spc="0" normalizeH="0" dirty="0">
                <a:ln>
                  <a:noFill/>
                </a:ln>
                <a:solidFill>
                  <a:schemeClr val="tx1"/>
                </a:solidFill>
                <a:effectLst/>
                <a:uFillTx/>
                <a:latin typeface="+mn-lt"/>
                <a:ea typeface="Georgia"/>
                <a:cs typeface="Georgia"/>
                <a:sym typeface="Georgia"/>
              </a:rPr>
              <a:t>.  Leaders with a strength to Execute have the ability to </a:t>
            </a:r>
            <a:r>
              <a:rPr kumimoji="0" lang="en-US" sz="4000" b="1" i="0" u="none" strike="noStrike" cap="none" spc="0" normalizeH="0" dirty="0">
                <a:ln>
                  <a:noFill/>
                </a:ln>
                <a:solidFill>
                  <a:schemeClr val="accent6">
                    <a:lumMod val="75000"/>
                  </a:schemeClr>
                </a:solidFill>
                <a:effectLst/>
                <a:uFillTx/>
                <a:latin typeface="+mn-lt"/>
                <a:sym typeface="Georgia"/>
              </a:rPr>
              <a:t>“</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catch</a:t>
            </a:r>
            <a:r>
              <a:rPr lang="en-US" sz="4000" dirty="0">
                <a:solidFill>
                  <a:schemeClr val="accent6">
                    <a:lumMod val="75000"/>
                  </a:schemeClr>
                </a:solidFill>
                <a:latin typeface="+mn-lt"/>
              </a:rPr>
              <a:t>”</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 an idea </a:t>
            </a:r>
            <a:r>
              <a:rPr kumimoji="0" lang="en-US" sz="4000" b="1" i="0" u="none" strike="noStrike" cap="none" spc="0" normalizeH="0" dirty="0">
                <a:ln>
                  <a:noFill/>
                </a:ln>
                <a:solidFill>
                  <a:schemeClr val="tx1"/>
                </a:solidFill>
                <a:effectLst/>
                <a:uFillTx/>
                <a:latin typeface="+mn-lt"/>
                <a:ea typeface="Georgia"/>
                <a:cs typeface="Georgia"/>
                <a:sym typeface="Georgia"/>
              </a:rPr>
              <a:t>and </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make it a reality</a:t>
            </a:r>
            <a:r>
              <a:rPr kumimoji="0" lang="en-US" sz="4000" b="1" i="0" u="none" strike="noStrike" cap="none" spc="0" normalizeH="0" dirty="0">
                <a:ln>
                  <a:noFill/>
                </a:ln>
                <a:solidFill>
                  <a:schemeClr val="tx1"/>
                </a:solidFill>
                <a:effectLst/>
                <a:uFillTx/>
                <a:latin typeface="+mn-lt"/>
                <a:ea typeface="Georgia"/>
                <a:cs typeface="Georgia"/>
                <a:sym typeface="Georgia"/>
              </a:rPr>
              <a:t>.</a:t>
            </a:r>
            <a:endParaRPr kumimoji="0" lang="en-US" sz="4000" b="1" i="0" u="none" strike="noStrike" cap="none" spc="0" normalizeH="0" baseline="0" dirty="0">
              <a:ln>
                <a:noFill/>
              </a:ln>
              <a:solidFill>
                <a:schemeClr val="tx1"/>
              </a:solidFill>
              <a:effectLst/>
              <a:uFillTx/>
              <a:latin typeface="+mn-lt"/>
              <a:ea typeface="Georgia"/>
              <a:cs typeface="Georgia"/>
              <a:sym typeface="Georgia"/>
            </a:endParaRPr>
          </a:p>
        </p:txBody>
      </p:sp>
      <p:sp>
        <p:nvSpPr>
          <p:cNvPr id="12" name="Rectangle 11">
            <a:extLst>
              <a:ext uri="{FF2B5EF4-FFF2-40B4-BE49-F238E27FC236}">
                <a16:creationId xmlns:a16="http://schemas.microsoft.com/office/drawing/2014/main" id="{9E8E7441-814A-D948-94F8-73F7352BB9BE}"/>
              </a:ext>
            </a:extLst>
          </p:cNvPr>
          <p:cNvSpPr/>
          <p:nvPr/>
        </p:nvSpPr>
        <p:spPr>
          <a:xfrm>
            <a:off x="6586538" y="5921975"/>
            <a:ext cx="6760242" cy="1015661"/>
          </a:xfrm>
          <a:prstGeom prst="rect">
            <a:avLst/>
          </a:prstGeom>
          <a:solidFill>
            <a:srgbClr val="7B2381"/>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914400" rtl="0" fontAlgn="auto" latinLnBrk="0" hangingPunct="0">
              <a:lnSpc>
                <a:spcPct val="100000"/>
              </a:lnSpc>
              <a:spcBef>
                <a:spcPts val="0"/>
              </a:spcBef>
              <a:spcAft>
                <a:spcPts val="0"/>
              </a:spcAft>
              <a:buClrTx/>
              <a:buSzTx/>
              <a:buFontTx/>
              <a:buNone/>
              <a:tabLst/>
            </a:pPr>
            <a:r>
              <a:rPr kumimoji="0" lang="en-US" sz="4200" i="0" u="none" strike="noStrike" cap="none" spc="0" normalizeH="0" baseline="0" dirty="0">
                <a:ln>
                  <a:noFill/>
                </a:ln>
                <a:solidFill>
                  <a:srgbClr val="FFFFFF"/>
                </a:solidFill>
                <a:effectLst/>
                <a:uFillTx/>
                <a:latin typeface="+mn-lt"/>
                <a:ea typeface="+mj-ea"/>
                <a:cs typeface="+mj-cs"/>
                <a:sym typeface="Gill Sans Light"/>
              </a:rPr>
              <a:t>EXECUTING</a:t>
            </a:r>
          </a:p>
          <a:p>
            <a:pPr marL="0" marR="0" indent="0" algn="r" defTabSz="914400" rtl="0" fontAlgn="auto" latinLnBrk="0" hangingPunct="0">
              <a:lnSpc>
                <a:spcPct val="100000"/>
              </a:lnSpc>
              <a:spcBef>
                <a:spcPts val="0"/>
              </a:spcBef>
              <a:spcAft>
                <a:spcPts val="0"/>
              </a:spcAft>
              <a:buClrTx/>
              <a:buSzTx/>
              <a:buFontTx/>
              <a:buNone/>
              <a:tabLst/>
            </a:pPr>
            <a:r>
              <a:rPr kumimoji="0" lang="en-US" i="0" u="none" strike="noStrike" cap="none" spc="0" normalizeH="0" baseline="0" dirty="0">
                <a:ln>
                  <a:noFill/>
                </a:ln>
                <a:solidFill>
                  <a:srgbClr val="FFFFFF"/>
                </a:solidFill>
                <a:effectLst/>
                <a:uFillTx/>
                <a:latin typeface="+mn-lt"/>
                <a:ea typeface="+mj-ea"/>
                <a:cs typeface="+mj-cs"/>
                <a:sym typeface="Gill Sans Light"/>
              </a:rPr>
              <a:t>Leadership Domain</a:t>
            </a:r>
          </a:p>
        </p:txBody>
      </p:sp>
    </p:spTree>
    <p:extLst>
      <p:ext uri="{BB962C8B-B14F-4D97-AF65-F5344CB8AC3E}">
        <p14:creationId xmlns:p14="http://schemas.microsoft.com/office/powerpoint/2010/main" val="404828234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ular Callout 6">
            <a:extLst>
              <a:ext uri="{FF2B5EF4-FFF2-40B4-BE49-F238E27FC236}">
                <a16:creationId xmlns:a16="http://schemas.microsoft.com/office/drawing/2014/main" id="{2B733A68-9804-ED4E-AE36-9470EAD5E23A}"/>
              </a:ext>
            </a:extLst>
          </p:cNvPr>
          <p:cNvSpPr/>
          <p:nvPr/>
        </p:nvSpPr>
        <p:spPr>
          <a:xfrm>
            <a:off x="257175" y="165361"/>
            <a:ext cx="12287250" cy="5214938"/>
          </a:xfrm>
          <a:prstGeom prst="wedgeRoundRectCallout">
            <a:avLst>
              <a:gd name="adj1" fmla="val -949"/>
              <a:gd name="adj2" fmla="val 67980"/>
              <a:gd name="adj3" fmla="val 16667"/>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414141"/>
              </a:solidFill>
              <a:effectLst/>
              <a:uFillTx/>
              <a:latin typeface="+mj-lt"/>
              <a:ea typeface="+mj-ea"/>
              <a:cs typeface="+mj-cs"/>
              <a:sym typeface="Gill Sans Light"/>
            </a:endParaRPr>
          </a:p>
        </p:txBody>
      </p:sp>
      <p:sp>
        <p:nvSpPr>
          <p:cNvPr id="4" name="TextBox 3">
            <a:extLst>
              <a:ext uri="{FF2B5EF4-FFF2-40B4-BE49-F238E27FC236}">
                <a16:creationId xmlns:a16="http://schemas.microsoft.com/office/drawing/2014/main" id="{2C884B9E-6E6A-6441-AB89-A12C19A83EFC}"/>
              </a:ext>
            </a:extLst>
          </p:cNvPr>
          <p:cNvSpPr txBox="1"/>
          <p:nvPr/>
        </p:nvSpPr>
        <p:spPr>
          <a:xfrm>
            <a:off x="880728" y="264452"/>
            <a:ext cx="11268743" cy="501675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dirty="0">
                <a:ln>
                  <a:noFill/>
                </a:ln>
                <a:solidFill>
                  <a:schemeClr val="tx1"/>
                </a:solidFill>
                <a:effectLst/>
                <a:uFillTx/>
                <a:latin typeface="+mn-lt"/>
                <a:sym typeface="Georgia"/>
              </a:rPr>
              <a:t>Those who lead by Influencing help their team </a:t>
            </a:r>
            <a:r>
              <a:rPr kumimoji="0" lang="en-US" sz="4000" b="1" i="0" u="none" strike="noStrike" cap="none" spc="0" normalizeH="0" dirty="0">
                <a:ln>
                  <a:noFill/>
                </a:ln>
                <a:solidFill>
                  <a:schemeClr val="accent6">
                    <a:lumMod val="75000"/>
                  </a:schemeClr>
                </a:solidFill>
                <a:effectLst/>
                <a:uFillTx/>
                <a:latin typeface="+mn-lt"/>
                <a:sym typeface="Georgia"/>
              </a:rPr>
              <a:t>reach a much broader audience</a:t>
            </a:r>
            <a:r>
              <a:rPr kumimoji="0" lang="en-US" sz="4000" b="1" i="0" u="none" strike="noStrike" cap="none" spc="0" normalizeH="0" dirty="0">
                <a:ln>
                  <a:noFill/>
                </a:ln>
                <a:solidFill>
                  <a:schemeClr val="tx1"/>
                </a:solidFill>
                <a:effectLst/>
                <a:uFillTx/>
                <a:latin typeface="+mn-lt"/>
                <a:sym typeface="Georgia"/>
              </a:rPr>
              <a:t>.  People with strength in this domain are always </a:t>
            </a:r>
            <a:r>
              <a:rPr kumimoji="0" lang="en-US" sz="4000" b="1" i="0" u="none" strike="noStrike" cap="none" spc="0" normalizeH="0" dirty="0">
                <a:ln>
                  <a:noFill/>
                </a:ln>
                <a:solidFill>
                  <a:schemeClr val="accent6">
                    <a:lumMod val="75000"/>
                  </a:schemeClr>
                </a:solidFill>
                <a:effectLst/>
                <a:uFillTx/>
                <a:latin typeface="+mn-lt"/>
                <a:sym typeface="Georgia"/>
              </a:rPr>
              <a:t>selling the team’s ideas</a:t>
            </a:r>
            <a:r>
              <a:rPr kumimoji="0" lang="en-US" sz="4000" b="1" i="0" u="none" strike="noStrike" cap="none" spc="0" normalizeH="0" dirty="0">
                <a:ln>
                  <a:noFill/>
                </a:ln>
                <a:solidFill>
                  <a:schemeClr val="tx1"/>
                </a:solidFill>
                <a:effectLst/>
                <a:uFillTx/>
                <a:latin typeface="+mn-lt"/>
                <a:sym typeface="Georgia"/>
              </a:rPr>
              <a:t> inside and outside the organization.  When you </a:t>
            </a:r>
            <a:r>
              <a:rPr lang="en-US" sz="4000" dirty="0">
                <a:solidFill>
                  <a:schemeClr val="tx1"/>
                </a:solidFill>
                <a:latin typeface="+mn-lt"/>
              </a:rPr>
              <a:t>need someone to </a:t>
            </a:r>
            <a:r>
              <a:rPr lang="en-US" sz="4000" dirty="0">
                <a:solidFill>
                  <a:schemeClr val="accent6">
                    <a:lumMod val="75000"/>
                  </a:schemeClr>
                </a:solidFill>
                <a:latin typeface="+mn-lt"/>
              </a:rPr>
              <a:t>take charge, speak up, and make sure your group is heard</a:t>
            </a:r>
            <a:r>
              <a:rPr lang="en-US" sz="4000" dirty="0">
                <a:solidFill>
                  <a:schemeClr val="tx1"/>
                </a:solidFill>
                <a:latin typeface="+mn-lt"/>
              </a:rPr>
              <a:t>, look to someone with the strength to influence.</a:t>
            </a:r>
            <a:endParaRPr kumimoji="0" lang="en-US" sz="4000" b="1" i="0" u="none" strike="noStrike" cap="none" spc="0" normalizeH="0" baseline="0" dirty="0">
              <a:ln>
                <a:noFill/>
              </a:ln>
              <a:solidFill>
                <a:schemeClr val="tx1"/>
              </a:solidFill>
              <a:effectLst/>
              <a:uFillTx/>
              <a:latin typeface="+mn-lt"/>
              <a:sym typeface="Georgia"/>
            </a:endParaRPr>
          </a:p>
        </p:txBody>
      </p:sp>
      <p:sp>
        <p:nvSpPr>
          <p:cNvPr id="8" name="Rectangle 7">
            <a:extLst>
              <a:ext uri="{FF2B5EF4-FFF2-40B4-BE49-F238E27FC236}">
                <a16:creationId xmlns:a16="http://schemas.microsoft.com/office/drawing/2014/main" id="{66F820C2-0A0E-D44D-A5A7-B2FDE1FE6AEA}"/>
              </a:ext>
            </a:extLst>
          </p:cNvPr>
          <p:cNvSpPr/>
          <p:nvPr/>
        </p:nvSpPr>
        <p:spPr>
          <a:xfrm>
            <a:off x="6400800" y="5921975"/>
            <a:ext cx="6945980" cy="1015661"/>
          </a:xfrm>
          <a:prstGeom prst="rect">
            <a:avLst/>
          </a:prstGeom>
          <a:solidFill>
            <a:srgbClr val="E97200"/>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914400" rtl="0" fontAlgn="auto" latinLnBrk="0" hangingPunct="0">
              <a:lnSpc>
                <a:spcPct val="100000"/>
              </a:lnSpc>
              <a:spcBef>
                <a:spcPts val="0"/>
              </a:spcBef>
              <a:spcAft>
                <a:spcPts val="0"/>
              </a:spcAft>
              <a:buClrTx/>
              <a:buSzTx/>
              <a:buFontTx/>
              <a:buNone/>
              <a:tabLst/>
            </a:pPr>
            <a:r>
              <a:rPr kumimoji="0" lang="en-US" sz="4200" i="0" u="none" strike="noStrike" cap="none" spc="0" normalizeH="0" baseline="0" dirty="0">
                <a:ln>
                  <a:noFill/>
                </a:ln>
                <a:solidFill>
                  <a:srgbClr val="FFFFFF"/>
                </a:solidFill>
                <a:effectLst/>
                <a:uFillTx/>
                <a:latin typeface="+mn-lt"/>
                <a:ea typeface="+mj-ea"/>
                <a:cs typeface="+mj-cs"/>
                <a:sym typeface="Gill Sans Light"/>
              </a:rPr>
              <a:t>INFLUENCING</a:t>
            </a:r>
          </a:p>
          <a:p>
            <a:pPr marL="0" marR="0" indent="0" algn="r" defTabSz="914400" rtl="0" fontAlgn="auto" latinLnBrk="0" hangingPunct="0">
              <a:lnSpc>
                <a:spcPct val="100000"/>
              </a:lnSpc>
              <a:spcBef>
                <a:spcPts val="0"/>
              </a:spcBef>
              <a:spcAft>
                <a:spcPts val="0"/>
              </a:spcAft>
              <a:buClrTx/>
              <a:buSzTx/>
              <a:buFontTx/>
              <a:buNone/>
              <a:tabLst/>
            </a:pPr>
            <a:r>
              <a:rPr kumimoji="0" lang="en-US" i="0" u="none" strike="noStrike" cap="none" spc="0" normalizeH="0" baseline="0" dirty="0">
                <a:ln>
                  <a:noFill/>
                </a:ln>
                <a:solidFill>
                  <a:srgbClr val="FFFFFF"/>
                </a:solidFill>
                <a:effectLst/>
                <a:uFillTx/>
                <a:latin typeface="+mn-lt"/>
                <a:ea typeface="+mj-ea"/>
                <a:cs typeface="+mj-cs"/>
                <a:sym typeface="Gill Sans Light"/>
              </a:rPr>
              <a:t>Leadership Domain</a:t>
            </a:r>
          </a:p>
        </p:txBody>
      </p:sp>
    </p:spTree>
    <p:extLst>
      <p:ext uri="{BB962C8B-B14F-4D97-AF65-F5344CB8AC3E}">
        <p14:creationId xmlns:p14="http://schemas.microsoft.com/office/powerpoint/2010/main" val="361571066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ular Callout 5">
            <a:extLst>
              <a:ext uri="{FF2B5EF4-FFF2-40B4-BE49-F238E27FC236}">
                <a16:creationId xmlns:a16="http://schemas.microsoft.com/office/drawing/2014/main" id="{9866AE62-D590-1E49-80EA-F7FB894543F0}"/>
              </a:ext>
            </a:extLst>
          </p:cNvPr>
          <p:cNvSpPr/>
          <p:nvPr/>
        </p:nvSpPr>
        <p:spPr>
          <a:xfrm>
            <a:off x="257175" y="182683"/>
            <a:ext cx="12287250" cy="5214938"/>
          </a:xfrm>
          <a:prstGeom prst="wedgeRoundRectCallout">
            <a:avLst>
              <a:gd name="adj1" fmla="val -1414"/>
              <a:gd name="adj2" fmla="val 68527"/>
              <a:gd name="adj3" fmla="val 16667"/>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414141"/>
              </a:solidFill>
              <a:effectLst/>
              <a:uFillTx/>
              <a:latin typeface="+mj-lt"/>
              <a:ea typeface="+mj-ea"/>
              <a:cs typeface="+mj-cs"/>
              <a:sym typeface="Gill Sans Light"/>
            </a:endParaRPr>
          </a:p>
        </p:txBody>
      </p:sp>
      <p:sp>
        <p:nvSpPr>
          <p:cNvPr id="4" name="TextBox 3">
            <a:extLst>
              <a:ext uri="{FF2B5EF4-FFF2-40B4-BE49-F238E27FC236}">
                <a16:creationId xmlns:a16="http://schemas.microsoft.com/office/drawing/2014/main" id="{7505ED57-2EFE-364C-BAB8-AD5E819CD869}"/>
              </a:ext>
            </a:extLst>
          </p:cNvPr>
          <p:cNvSpPr txBox="1"/>
          <p:nvPr/>
        </p:nvSpPr>
        <p:spPr>
          <a:xfrm>
            <a:off x="569203" y="404884"/>
            <a:ext cx="12412494" cy="4770535"/>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3800" b="1" i="0" u="none" strike="noStrike" cap="none" spc="0" normalizeH="0" dirty="0">
                <a:ln>
                  <a:noFill/>
                </a:ln>
                <a:solidFill>
                  <a:schemeClr val="tx1"/>
                </a:solidFill>
                <a:effectLst/>
                <a:uFillTx/>
                <a:latin typeface="+mn-lt"/>
                <a:ea typeface="Georgia"/>
                <a:cs typeface="Georgia"/>
                <a:sym typeface="Georgia"/>
              </a:rPr>
              <a:t>Those who lead through Relationship Building are the </a:t>
            </a:r>
            <a:r>
              <a:rPr kumimoji="0" lang="en-US" sz="3800" b="1" i="0" u="none" strike="noStrike" cap="none" spc="0" normalizeH="0" dirty="0">
                <a:ln>
                  <a:noFill/>
                </a:ln>
                <a:solidFill>
                  <a:schemeClr val="accent6">
                    <a:lumMod val="75000"/>
                  </a:schemeClr>
                </a:solidFill>
                <a:effectLst/>
                <a:uFillTx/>
                <a:latin typeface="+mn-lt"/>
                <a:ea typeface="Georgia"/>
                <a:cs typeface="Georgia"/>
                <a:sym typeface="Georgia"/>
              </a:rPr>
              <a:t>essential glue that holds </a:t>
            </a:r>
            <a:r>
              <a:rPr kumimoji="0" lang="en-US" sz="3800" b="1" i="0" u="none" strike="noStrike" cap="none" spc="0" normalizeH="0" dirty="0">
                <a:ln>
                  <a:noFill/>
                </a:ln>
                <a:solidFill>
                  <a:schemeClr val="tx1"/>
                </a:solidFill>
                <a:effectLst/>
                <a:uFillTx/>
                <a:latin typeface="+mn-lt"/>
                <a:ea typeface="Georgia"/>
                <a:cs typeface="Georgia"/>
                <a:sym typeface="Georgia"/>
              </a:rPr>
              <a:t>the team together. Without these strengths on a team, in many cases, the group is simply a composite of individuals.  In contrast, leaders with exceptional Relationship Building strength have the </a:t>
            </a:r>
            <a:r>
              <a:rPr kumimoji="0" lang="en-US" sz="3800" b="1" i="0" u="none" strike="noStrike" cap="none" spc="0" normalizeH="0" dirty="0">
                <a:ln>
                  <a:noFill/>
                </a:ln>
                <a:solidFill>
                  <a:schemeClr val="accent6">
                    <a:lumMod val="75000"/>
                  </a:schemeClr>
                </a:solidFill>
                <a:effectLst/>
                <a:uFillTx/>
                <a:latin typeface="+mn-lt"/>
                <a:ea typeface="Georgia"/>
                <a:cs typeface="Georgia"/>
                <a:sym typeface="Georgia"/>
              </a:rPr>
              <a:t>unique ability to create groups</a:t>
            </a:r>
            <a:r>
              <a:rPr kumimoji="0" lang="en-US" sz="3800" b="1" i="0" u="none" strike="noStrike" cap="none" spc="0" normalizeH="0" dirty="0">
                <a:ln>
                  <a:noFill/>
                </a:ln>
                <a:solidFill>
                  <a:schemeClr val="tx1"/>
                </a:solidFill>
                <a:effectLst/>
                <a:uFillTx/>
                <a:latin typeface="+mn-lt"/>
                <a:ea typeface="Georgia"/>
                <a:cs typeface="Georgia"/>
                <a:sym typeface="Georgia"/>
              </a:rPr>
              <a:t> and organizations that are much </a:t>
            </a:r>
            <a:r>
              <a:rPr kumimoji="0" lang="en-US" sz="3800" b="1" i="0" u="none" strike="noStrike" cap="none" spc="0" normalizeH="0" dirty="0">
                <a:ln>
                  <a:noFill/>
                </a:ln>
                <a:solidFill>
                  <a:schemeClr val="accent6">
                    <a:lumMod val="75000"/>
                  </a:schemeClr>
                </a:solidFill>
                <a:effectLst/>
                <a:uFillTx/>
                <a:latin typeface="+mn-lt"/>
                <a:ea typeface="Georgia"/>
                <a:cs typeface="Georgia"/>
                <a:sym typeface="Georgia"/>
              </a:rPr>
              <a:t>great than the sum of their parts</a:t>
            </a:r>
            <a:r>
              <a:rPr kumimoji="0" lang="en-US" sz="3800" b="1" i="0" u="none" strike="noStrike" cap="none" spc="0" normalizeH="0" dirty="0">
                <a:ln>
                  <a:noFill/>
                </a:ln>
                <a:solidFill>
                  <a:schemeClr val="tx1"/>
                </a:solidFill>
                <a:effectLst/>
                <a:uFillTx/>
                <a:latin typeface="+mn-lt"/>
                <a:ea typeface="Georgia"/>
                <a:cs typeface="Georgia"/>
                <a:sym typeface="Georgia"/>
              </a:rPr>
              <a:t>.</a:t>
            </a:r>
            <a:endParaRPr kumimoji="0" lang="en-US" sz="3800" b="1" i="0" u="none" strike="noStrike" cap="none" spc="0" normalizeH="0" baseline="0" dirty="0">
              <a:ln>
                <a:noFill/>
              </a:ln>
              <a:solidFill>
                <a:schemeClr val="tx1"/>
              </a:solidFill>
              <a:effectLst/>
              <a:uFillTx/>
              <a:latin typeface="+mn-lt"/>
              <a:ea typeface="Georgia"/>
              <a:cs typeface="Georgia"/>
              <a:sym typeface="Georgia"/>
            </a:endParaRPr>
          </a:p>
        </p:txBody>
      </p:sp>
      <p:sp>
        <p:nvSpPr>
          <p:cNvPr id="7" name="Rectangle 6">
            <a:extLst>
              <a:ext uri="{FF2B5EF4-FFF2-40B4-BE49-F238E27FC236}">
                <a16:creationId xmlns:a16="http://schemas.microsoft.com/office/drawing/2014/main" id="{CADAA839-71A0-9B47-B321-A9E4B354CA85}"/>
              </a:ext>
            </a:extLst>
          </p:cNvPr>
          <p:cNvSpPr/>
          <p:nvPr/>
        </p:nvSpPr>
        <p:spPr>
          <a:xfrm>
            <a:off x="6400800" y="5921975"/>
            <a:ext cx="6945980" cy="1015661"/>
          </a:xfrm>
          <a:prstGeom prst="rect">
            <a:avLst/>
          </a:prstGeom>
          <a:solidFill>
            <a:srgbClr val="0070C0"/>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914400" rtl="0" fontAlgn="auto" latinLnBrk="0" hangingPunct="0">
              <a:lnSpc>
                <a:spcPct val="100000"/>
              </a:lnSpc>
              <a:spcBef>
                <a:spcPts val="0"/>
              </a:spcBef>
              <a:spcAft>
                <a:spcPts val="0"/>
              </a:spcAft>
              <a:buClrTx/>
              <a:buSzTx/>
              <a:buFontTx/>
              <a:buNone/>
              <a:tabLst/>
            </a:pPr>
            <a:r>
              <a:rPr kumimoji="0" lang="en-US" sz="4200" i="0" u="none" strike="noStrike" cap="none" spc="0" normalizeH="0" baseline="0" dirty="0">
                <a:ln>
                  <a:noFill/>
                </a:ln>
                <a:solidFill>
                  <a:srgbClr val="FFFFFF"/>
                </a:solidFill>
                <a:effectLst/>
                <a:uFillTx/>
                <a:latin typeface="+mn-lt"/>
                <a:ea typeface="+mj-ea"/>
                <a:cs typeface="+mj-cs"/>
                <a:sym typeface="Gill Sans Light"/>
              </a:rPr>
              <a:t>RELATIONSHIP BUILDING </a:t>
            </a:r>
            <a:r>
              <a:rPr kumimoji="0" lang="en-US" i="0" u="none" strike="noStrike" cap="none" spc="0" normalizeH="0" baseline="0" dirty="0">
                <a:ln>
                  <a:noFill/>
                </a:ln>
                <a:solidFill>
                  <a:srgbClr val="FFFFFF"/>
                </a:solidFill>
                <a:effectLst/>
                <a:uFillTx/>
                <a:latin typeface="+mn-lt"/>
                <a:ea typeface="+mj-ea"/>
                <a:cs typeface="+mj-cs"/>
                <a:sym typeface="Gill Sans Light"/>
              </a:rPr>
              <a:t>Leadership Domain</a:t>
            </a:r>
          </a:p>
        </p:txBody>
      </p:sp>
    </p:spTree>
    <p:extLst>
      <p:ext uri="{BB962C8B-B14F-4D97-AF65-F5344CB8AC3E}">
        <p14:creationId xmlns:p14="http://schemas.microsoft.com/office/powerpoint/2010/main" val="257861689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ular Callout 6">
            <a:extLst>
              <a:ext uri="{FF2B5EF4-FFF2-40B4-BE49-F238E27FC236}">
                <a16:creationId xmlns:a16="http://schemas.microsoft.com/office/drawing/2014/main" id="{CC2914AE-3EF5-1549-9575-EC888F2F9760}"/>
              </a:ext>
            </a:extLst>
          </p:cNvPr>
          <p:cNvSpPr/>
          <p:nvPr/>
        </p:nvSpPr>
        <p:spPr>
          <a:xfrm>
            <a:off x="171450" y="228172"/>
            <a:ext cx="12458700" cy="5072492"/>
          </a:xfrm>
          <a:prstGeom prst="wedgeRoundRectCallout">
            <a:avLst>
              <a:gd name="adj1" fmla="val -135"/>
              <a:gd name="adj2" fmla="val 73733"/>
              <a:gd name="adj3" fmla="val 16667"/>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414141"/>
              </a:solidFill>
              <a:effectLst/>
              <a:uFillTx/>
              <a:latin typeface="+mj-lt"/>
              <a:ea typeface="+mj-ea"/>
              <a:cs typeface="+mj-cs"/>
              <a:sym typeface="Gill Sans Light"/>
            </a:endParaRPr>
          </a:p>
        </p:txBody>
      </p:sp>
      <p:sp>
        <p:nvSpPr>
          <p:cNvPr id="3" name="Rectangle 2">
            <a:extLst>
              <a:ext uri="{FF2B5EF4-FFF2-40B4-BE49-F238E27FC236}">
                <a16:creationId xmlns:a16="http://schemas.microsoft.com/office/drawing/2014/main" id="{32BB2C8F-1DAB-0741-AD59-717F75A4080C}"/>
              </a:ext>
            </a:extLst>
          </p:cNvPr>
          <p:cNvSpPr/>
          <p:nvPr/>
        </p:nvSpPr>
        <p:spPr>
          <a:xfrm>
            <a:off x="6500813" y="5921975"/>
            <a:ext cx="6845967" cy="1107994"/>
          </a:xfrm>
          <a:prstGeom prst="rect">
            <a:avLst/>
          </a:prstGeom>
          <a:solidFill>
            <a:srgbClr val="03945D"/>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914400" rtl="0" fontAlgn="auto" latinLnBrk="0" hangingPunct="0">
              <a:lnSpc>
                <a:spcPct val="100000"/>
              </a:lnSpc>
              <a:spcBef>
                <a:spcPts val="0"/>
              </a:spcBef>
              <a:spcAft>
                <a:spcPts val="0"/>
              </a:spcAft>
              <a:buClrTx/>
              <a:buSzTx/>
              <a:buFontTx/>
              <a:buNone/>
              <a:tabLst/>
            </a:pPr>
            <a:r>
              <a:rPr kumimoji="0" lang="en-US" sz="4800" i="0" u="none" strike="noStrike" cap="none" spc="0" normalizeH="0" baseline="0" dirty="0">
                <a:ln>
                  <a:noFill/>
                </a:ln>
                <a:solidFill>
                  <a:srgbClr val="FFFFFF"/>
                </a:solidFill>
                <a:effectLst/>
                <a:uFillTx/>
                <a:latin typeface="+mn-lt"/>
                <a:ea typeface="+mj-ea"/>
                <a:cs typeface="+mj-cs"/>
                <a:sym typeface="Gill Sans Light"/>
              </a:rPr>
              <a:t>STRATEGIC THINKING </a:t>
            </a:r>
            <a:r>
              <a:rPr kumimoji="0" lang="en-US" i="0" u="none" strike="noStrike" cap="none" spc="0" normalizeH="0" baseline="0" dirty="0">
                <a:ln>
                  <a:noFill/>
                </a:ln>
                <a:solidFill>
                  <a:srgbClr val="FFFFFF"/>
                </a:solidFill>
                <a:effectLst/>
                <a:uFillTx/>
                <a:latin typeface="+mn-lt"/>
                <a:ea typeface="+mj-ea"/>
                <a:cs typeface="+mj-cs"/>
                <a:sym typeface="Gill Sans Light"/>
              </a:rPr>
              <a:t>Leadership Domain</a:t>
            </a:r>
          </a:p>
        </p:txBody>
      </p:sp>
      <p:sp>
        <p:nvSpPr>
          <p:cNvPr id="4" name="TextBox 3">
            <a:extLst>
              <a:ext uri="{FF2B5EF4-FFF2-40B4-BE49-F238E27FC236}">
                <a16:creationId xmlns:a16="http://schemas.microsoft.com/office/drawing/2014/main" id="{B743C118-7EB8-9D44-8009-67CF97FAC773}"/>
              </a:ext>
            </a:extLst>
          </p:cNvPr>
          <p:cNvSpPr txBox="1"/>
          <p:nvPr/>
        </p:nvSpPr>
        <p:spPr>
          <a:xfrm>
            <a:off x="442912" y="650405"/>
            <a:ext cx="12187238" cy="440737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dirty="0">
                <a:ln>
                  <a:noFill/>
                </a:ln>
                <a:solidFill>
                  <a:schemeClr val="tx1"/>
                </a:solidFill>
                <a:effectLst/>
                <a:uFillTx/>
                <a:latin typeface="+mn-lt"/>
                <a:ea typeface="Georgia"/>
                <a:cs typeface="Georgia"/>
                <a:sym typeface="Georgia"/>
              </a:rPr>
              <a:t>Leaders with great Strategic Thinking strengths are the ones who keep us all </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focused on what could be</a:t>
            </a:r>
            <a:r>
              <a:rPr kumimoji="0" lang="en-US" sz="4000" b="1" i="0" u="none" strike="noStrike" cap="none" spc="0" normalizeH="0" dirty="0">
                <a:ln>
                  <a:noFill/>
                </a:ln>
                <a:solidFill>
                  <a:schemeClr val="tx1"/>
                </a:solidFill>
                <a:effectLst/>
                <a:uFillTx/>
                <a:latin typeface="+mn-lt"/>
                <a:ea typeface="Georgia"/>
                <a:cs typeface="Georgia"/>
                <a:sym typeface="Georgia"/>
              </a:rPr>
              <a:t>.  They are constantly </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absorbing and analyzing information </a:t>
            </a:r>
            <a:r>
              <a:rPr kumimoji="0" lang="en-US" sz="4000" b="1" i="0" u="none" strike="noStrike" cap="none" spc="0" normalizeH="0" dirty="0">
                <a:ln>
                  <a:noFill/>
                </a:ln>
                <a:solidFill>
                  <a:schemeClr val="tx1"/>
                </a:solidFill>
                <a:effectLst/>
                <a:uFillTx/>
                <a:latin typeface="+mn-lt"/>
                <a:ea typeface="Georgia"/>
                <a:cs typeface="Georgia"/>
                <a:sym typeface="Georgia"/>
              </a:rPr>
              <a:t>and helping the team make </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better decisions</a:t>
            </a:r>
            <a:r>
              <a:rPr kumimoji="0" lang="en-US" sz="4000" b="1" i="0" u="none" strike="noStrike" cap="none" spc="0" normalizeH="0" dirty="0">
                <a:ln>
                  <a:noFill/>
                </a:ln>
                <a:solidFill>
                  <a:schemeClr val="tx1"/>
                </a:solidFill>
                <a:effectLst/>
                <a:uFillTx/>
                <a:latin typeface="+mn-lt"/>
                <a:ea typeface="Georgia"/>
                <a:cs typeface="Georgia"/>
                <a:sym typeface="Georgia"/>
              </a:rPr>
              <a:t>.  People with strength in this domain continually </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stretch our thinking </a:t>
            </a:r>
            <a:r>
              <a:rPr kumimoji="0" lang="en-US" sz="4000" b="1" i="0" u="none" strike="noStrike" cap="none" spc="0" normalizeH="0" dirty="0">
                <a:ln>
                  <a:noFill/>
                </a:ln>
                <a:solidFill>
                  <a:schemeClr val="tx1"/>
                </a:solidFill>
                <a:effectLst/>
                <a:uFillTx/>
                <a:latin typeface="+mn-lt"/>
                <a:ea typeface="Georgia"/>
                <a:cs typeface="Georgia"/>
                <a:sym typeface="Georgia"/>
              </a:rPr>
              <a:t>for the</a:t>
            </a:r>
            <a:r>
              <a:rPr kumimoji="0" lang="en-US" sz="4000" b="1" i="0" u="none" strike="noStrike" cap="none" spc="0" normalizeH="0" dirty="0">
                <a:ln>
                  <a:noFill/>
                </a:ln>
                <a:solidFill>
                  <a:schemeClr val="accent6">
                    <a:lumMod val="75000"/>
                  </a:schemeClr>
                </a:solidFill>
                <a:effectLst/>
                <a:uFillTx/>
                <a:latin typeface="+mn-lt"/>
                <a:ea typeface="Georgia"/>
                <a:cs typeface="Georgia"/>
                <a:sym typeface="Georgia"/>
              </a:rPr>
              <a:t> future</a:t>
            </a:r>
            <a:r>
              <a:rPr kumimoji="0" lang="en-US" sz="4000" b="1" i="0" u="none" strike="noStrike" cap="none" spc="0" normalizeH="0" dirty="0">
                <a:ln>
                  <a:noFill/>
                </a:ln>
                <a:solidFill>
                  <a:schemeClr val="tx1"/>
                </a:solidFill>
                <a:effectLst/>
                <a:uFillTx/>
                <a:latin typeface="+mn-lt"/>
                <a:ea typeface="Georgia"/>
                <a:cs typeface="Georgia"/>
                <a:sym typeface="Georgia"/>
              </a:rPr>
              <a:t>.</a:t>
            </a:r>
            <a:endParaRPr kumimoji="0" lang="en-US" sz="4000" b="1" i="0" u="none" strike="noStrike" cap="none" spc="0" normalizeH="0" baseline="0" dirty="0">
              <a:ln>
                <a:noFill/>
              </a:ln>
              <a:solidFill>
                <a:schemeClr val="tx1"/>
              </a:solidFill>
              <a:effectLst/>
              <a:uFillTx/>
              <a:latin typeface="+mn-lt"/>
              <a:ea typeface="Georgia"/>
              <a:cs typeface="Georgia"/>
              <a:sym typeface="Georgia"/>
            </a:endParaRPr>
          </a:p>
        </p:txBody>
      </p:sp>
    </p:spTree>
    <p:extLst>
      <p:ext uri="{BB962C8B-B14F-4D97-AF65-F5344CB8AC3E}">
        <p14:creationId xmlns:p14="http://schemas.microsoft.com/office/powerpoint/2010/main" val="428899059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82615" y="50281"/>
            <a:ext cx="11095892" cy="9489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indent="406400">
              <a:spcBef>
                <a:spcPts val="200"/>
              </a:spcBef>
              <a:defRPr sz="5400" b="0" u="sng">
                <a:solidFill>
                  <a:schemeClr val="accent6"/>
                </a:solidFill>
                <a:latin typeface="Arial Rounded MT Bold"/>
                <a:ea typeface="Arial Rounded MT Bold"/>
                <a:cs typeface="Arial Rounded MT Bold"/>
                <a:sym typeface="Arial Rounded MT Bold"/>
              </a:defRPr>
            </a:pPr>
            <a:r>
              <a:rPr lang="en-US" dirty="0">
                <a:latin typeface="+mn-lt"/>
              </a:rPr>
              <a:t>Leadership Domains</a:t>
            </a:r>
          </a:p>
        </p:txBody>
      </p:sp>
      <p:sp>
        <p:nvSpPr>
          <p:cNvPr id="7" name="Rectangle 6"/>
          <p:cNvSpPr/>
          <p:nvPr/>
        </p:nvSpPr>
        <p:spPr>
          <a:xfrm>
            <a:off x="249774" y="1235677"/>
            <a:ext cx="3223260" cy="1077216"/>
          </a:xfrm>
          <a:prstGeom prst="rect">
            <a:avLst/>
          </a:prstGeom>
          <a:solidFill>
            <a:srgbClr val="7B2381"/>
          </a:solidFill>
          <a:ln w="25400" cap="flat">
            <a:solidFill>
              <a:schemeClr val="accent1"/>
            </a:solidFill>
            <a:prstDash val="solid"/>
            <a:round/>
          </a:ln>
          <a:effectLst>
            <a:glow>
              <a:schemeClr val="accent1">
                <a:alpha val="40000"/>
              </a:schemeClr>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3200" i="0" u="none" strike="noStrike" cap="none" spc="0" normalizeH="0" baseline="0" dirty="0">
                <a:ln>
                  <a:noFill/>
                </a:ln>
                <a:solidFill>
                  <a:srgbClr val="FFFFFF"/>
                </a:solidFill>
                <a:effectLst/>
                <a:uFillTx/>
                <a:latin typeface="+mn-lt"/>
                <a:ea typeface="+mj-ea"/>
                <a:cs typeface="+mj-cs"/>
                <a:sym typeface="Gill Sans Light"/>
              </a:rPr>
              <a:t>EXECUTIING</a:t>
            </a:r>
          </a:p>
          <a:p>
            <a:pPr marL="0" marR="0" indent="0" algn="l" defTabSz="914400" rtl="0" fontAlgn="auto" latinLnBrk="0" hangingPunct="0">
              <a:lnSpc>
                <a:spcPct val="100000"/>
              </a:lnSpc>
              <a:spcBef>
                <a:spcPts val="0"/>
              </a:spcBef>
              <a:spcAft>
                <a:spcPts val="0"/>
              </a:spcAft>
              <a:buClrTx/>
              <a:buSzTx/>
              <a:buFontTx/>
              <a:buNone/>
              <a:tabLst/>
            </a:pPr>
            <a:endParaRPr kumimoji="0" lang="en-US" sz="3200" i="0" u="none" strike="noStrike" cap="none" spc="0" normalizeH="0" baseline="0" dirty="0">
              <a:ln>
                <a:noFill/>
              </a:ln>
              <a:solidFill>
                <a:srgbClr val="FFFFFF"/>
              </a:solidFill>
              <a:effectLst/>
              <a:uFillTx/>
              <a:latin typeface="+mn-lt"/>
              <a:ea typeface="+mj-ea"/>
              <a:cs typeface="+mj-cs"/>
              <a:sym typeface="Gill Sans Light"/>
            </a:endParaRPr>
          </a:p>
        </p:txBody>
      </p:sp>
      <p:sp>
        <p:nvSpPr>
          <p:cNvPr id="8" name="Rectangle 7"/>
          <p:cNvSpPr/>
          <p:nvPr/>
        </p:nvSpPr>
        <p:spPr>
          <a:xfrm>
            <a:off x="3427314" y="1235676"/>
            <a:ext cx="3246120" cy="1077216"/>
          </a:xfrm>
          <a:prstGeom prst="rect">
            <a:avLst/>
          </a:prstGeom>
          <a:solidFill>
            <a:srgbClr val="E97200"/>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US" sz="3200" dirty="0">
                <a:solidFill>
                  <a:srgbClr val="FFFFFF"/>
                </a:solidFill>
                <a:latin typeface="+mn-lt"/>
                <a:ea typeface="+mj-ea"/>
                <a:cs typeface="+mj-cs"/>
                <a:sym typeface="Gill Sans Light"/>
              </a:rPr>
              <a:t>INFLUENCING</a:t>
            </a:r>
          </a:p>
          <a:p>
            <a:pPr marL="0" marR="0" indent="0" defTabSz="914400" rtl="0" fontAlgn="auto" latinLnBrk="0" hangingPunct="0">
              <a:lnSpc>
                <a:spcPct val="100000"/>
              </a:lnSpc>
              <a:spcBef>
                <a:spcPts val="0"/>
              </a:spcBef>
              <a:spcAft>
                <a:spcPts val="0"/>
              </a:spcAft>
              <a:buClrTx/>
              <a:buSzTx/>
              <a:buFontTx/>
              <a:buNone/>
              <a:tabLst/>
            </a:pPr>
            <a:endParaRPr kumimoji="0" lang="en-US" sz="3200" i="0" u="none" strike="noStrike" cap="none" spc="0" normalizeH="0" baseline="0" dirty="0">
              <a:ln>
                <a:noFill/>
              </a:ln>
              <a:solidFill>
                <a:srgbClr val="FFFFFF"/>
              </a:solidFill>
              <a:effectLst/>
              <a:uFillTx/>
              <a:latin typeface="+mn-lt"/>
              <a:ea typeface="+mj-ea"/>
              <a:cs typeface="+mj-cs"/>
              <a:sym typeface="Gill Sans Light"/>
            </a:endParaRPr>
          </a:p>
        </p:txBody>
      </p:sp>
      <p:sp>
        <p:nvSpPr>
          <p:cNvPr id="9" name="Rectangle 8"/>
          <p:cNvSpPr/>
          <p:nvPr/>
        </p:nvSpPr>
        <p:spPr>
          <a:xfrm>
            <a:off x="6627714" y="1235676"/>
            <a:ext cx="3268980" cy="1077216"/>
          </a:xfrm>
          <a:prstGeom prst="rect">
            <a:avLst/>
          </a:prstGeom>
          <a:solidFill>
            <a:srgbClr val="0070C0"/>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3200" i="0" u="none" strike="noStrike" cap="none" spc="0" normalizeH="0" baseline="0" dirty="0">
                <a:ln>
                  <a:noFill/>
                </a:ln>
                <a:solidFill>
                  <a:srgbClr val="FFFFFF"/>
                </a:solidFill>
                <a:effectLst/>
                <a:uFillTx/>
                <a:latin typeface="+mn-lt"/>
                <a:ea typeface="+mj-ea"/>
                <a:cs typeface="+mj-cs"/>
                <a:sym typeface="Gill Sans Light"/>
              </a:rPr>
              <a:t>RELATIONSHIP </a:t>
            </a:r>
          </a:p>
          <a:p>
            <a:pPr marL="0" marR="0" indent="0" defTabSz="914400" rtl="0" fontAlgn="auto" latinLnBrk="0" hangingPunct="0">
              <a:lnSpc>
                <a:spcPct val="100000"/>
              </a:lnSpc>
              <a:spcBef>
                <a:spcPts val="0"/>
              </a:spcBef>
              <a:spcAft>
                <a:spcPts val="0"/>
              </a:spcAft>
              <a:buClrTx/>
              <a:buSzTx/>
              <a:buFontTx/>
              <a:buNone/>
              <a:tabLst/>
            </a:pPr>
            <a:r>
              <a:rPr kumimoji="0" lang="en-US" sz="3200" i="0" u="none" strike="noStrike" cap="none" spc="0" normalizeH="0" baseline="0" dirty="0">
                <a:ln>
                  <a:noFill/>
                </a:ln>
                <a:solidFill>
                  <a:srgbClr val="FFFFFF"/>
                </a:solidFill>
                <a:effectLst/>
                <a:uFillTx/>
                <a:latin typeface="+mn-lt"/>
                <a:ea typeface="+mj-ea"/>
                <a:cs typeface="+mj-cs"/>
                <a:sym typeface="Gill Sans Light"/>
              </a:rPr>
              <a:t>BUILDING</a:t>
            </a:r>
          </a:p>
        </p:txBody>
      </p:sp>
      <p:sp>
        <p:nvSpPr>
          <p:cNvPr id="10" name="Rectangle 9"/>
          <p:cNvSpPr/>
          <p:nvPr/>
        </p:nvSpPr>
        <p:spPr>
          <a:xfrm>
            <a:off x="9873834" y="1235676"/>
            <a:ext cx="3429000" cy="1077216"/>
          </a:xfrm>
          <a:prstGeom prst="rect">
            <a:avLst/>
          </a:prstGeom>
          <a:solidFill>
            <a:srgbClr val="03945D"/>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3200" i="0" u="none" strike="noStrike" cap="none" spc="0" normalizeH="0" baseline="0" dirty="0">
                <a:ln>
                  <a:noFill/>
                </a:ln>
                <a:solidFill>
                  <a:srgbClr val="FFFFFF"/>
                </a:solidFill>
                <a:effectLst/>
                <a:uFillTx/>
                <a:latin typeface="+mn-lt"/>
                <a:ea typeface="+mj-ea"/>
                <a:cs typeface="+mj-cs"/>
                <a:sym typeface="Gill Sans Light"/>
              </a:rPr>
              <a:t>STRATEGIC </a:t>
            </a:r>
          </a:p>
          <a:p>
            <a:pPr marL="0" marR="0" indent="0" defTabSz="914400" rtl="0" fontAlgn="auto" latinLnBrk="0" hangingPunct="0">
              <a:lnSpc>
                <a:spcPct val="100000"/>
              </a:lnSpc>
              <a:spcBef>
                <a:spcPts val="0"/>
              </a:spcBef>
              <a:spcAft>
                <a:spcPts val="0"/>
              </a:spcAft>
              <a:buClrTx/>
              <a:buSzTx/>
              <a:buFontTx/>
              <a:buNone/>
              <a:tabLst/>
            </a:pPr>
            <a:r>
              <a:rPr kumimoji="0" lang="en-US" sz="3200" i="0" u="none" strike="noStrike" cap="none" spc="0" normalizeH="0" baseline="0" dirty="0">
                <a:ln>
                  <a:noFill/>
                </a:ln>
                <a:solidFill>
                  <a:srgbClr val="FFFFFF"/>
                </a:solidFill>
                <a:effectLst/>
                <a:uFillTx/>
                <a:latin typeface="+mn-lt"/>
                <a:ea typeface="+mj-ea"/>
                <a:cs typeface="+mj-cs"/>
                <a:sym typeface="Gill Sans Light"/>
              </a:rPr>
              <a:t>THINKING</a:t>
            </a:r>
          </a:p>
        </p:txBody>
      </p:sp>
      <p:sp>
        <p:nvSpPr>
          <p:cNvPr id="11" name="TextBox 10"/>
          <p:cNvSpPr txBox="1"/>
          <p:nvPr/>
        </p:nvSpPr>
        <p:spPr>
          <a:xfrm>
            <a:off x="240630" y="2328047"/>
            <a:ext cx="3177540" cy="3416318"/>
          </a:xfrm>
          <a:prstGeom prst="rect">
            <a:avLst/>
          </a:prstGeom>
          <a:solidFill>
            <a:srgbClr val="FFFFFF"/>
          </a:solidFill>
          <a:ln w="254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chemeClr val="bg2">
                    <a:lumMod val="60000"/>
                    <a:lumOff val="40000"/>
                  </a:schemeClr>
                </a:solidFill>
                <a:effectLst/>
                <a:uFillTx/>
                <a:latin typeface="Georgia"/>
                <a:ea typeface="Georgia"/>
                <a:cs typeface="Georgia"/>
                <a:sym typeface="Georgia"/>
              </a:rPr>
              <a:t>Leaders with dominant strength in Executing domain know how to make things happen.  When you need someone to implement a solution,</a:t>
            </a:r>
            <a:r>
              <a:rPr kumimoji="0" lang="en-US" sz="1800" b="1" i="0" u="none" strike="noStrike" cap="none" spc="0" normalizeH="0" dirty="0">
                <a:ln>
                  <a:noFill/>
                </a:ln>
                <a:solidFill>
                  <a:schemeClr val="bg2">
                    <a:lumMod val="60000"/>
                    <a:lumOff val="40000"/>
                  </a:schemeClr>
                </a:solidFill>
                <a:effectLst/>
                <a:uFillTx/>
                <a:latin typeface="Georgia"/>
                <a:ea typeface="Georgia"/>
                <a:cs typeface="Georgia"/>
                <a:sym typeface="Georgia"/>
              </a:rPr>
              <a:t> these are the people wo will work tirelessly to get it done.  Leaders with a strength to execute have the ability to ”catch” an idea and make it a reality.</a:t>
            </a:r>
            <a:endParaRPr kumimoji="0" lang="en-US" sz="1800" b="1" i="0" u="none" strike="noStrike" cap="none" spc="0" normalizeH="0" baseline="0" dirty="0">
              <a:ln>
                <a:noFill/>
              </a:ln>
              <a:solidFill>
                <a:schemeClr val="bg2">
                  <a:lumMod val="60000"/>
                  <a:lumOff val="40000"/>
                </a:schemeClr>
              </a:solidFill>
              <a:effectLst/>
              <a:uFillTx/>
              <a:latin typeface="Georgia"/>
              <a:ea typeface="Georgia"/>
              <a:cs typeface="Georgia"/>
              <a:sym typeface="Georgia"/>
            </a:endParaRPr>
          </a:p>
        </p:txBody>
      </p:sp>
      <p:sp>
        <p:nvSpPr>
          <p:cNvPr id="13" name="TextBox 12"/>
          <p:cNvSpPr txBox="1"/>
          <p:nvPr/>
        </p:nvSpPr>
        <p:spPr>
          <a:xfrm>
            <a:off x="3443316" y="2337191"/>
            <a:ext cx="3177540" cy="4247315"/>
          </a:xfrm>
          <a:prstGeom prst="rect">
            <a:avLst/>
          </a:prstGeom>
          <a:solidFill>
            <a:srgbClr val="FFFFFF"/>
          </a:solidFill>
          <a:ln w="254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dirty="0">
                <a:ln>
                  <a:noFill/>
                </a:ln>
                <a:solidFill>
                  <a:schemeClr val="bg2">
                    <a:lumMod val="60000"/>
                    <a:lumOff val="40000"/>
                  </a:schemeClr>
                </a:solidFill>
                <a:effectLst/>
                <a:uFillTx/>
                <a:latin typeface="Georgia"/>
                <a:ea typeface="Georgia"/>
                <a:cs typeface="Georgia"/>
                <a:sym typeface="Georgia"/>
              </a:rPr>
              <a:t>Those who lead by Influencing help their team reach a much broader audience.  People with strength in this domain are always selling the team’s ideas inside and outside the organization.  When you </a:t>
            </a:r>
            <a:r>
              <a:rPr lang="en-US" dirty="0">
                <a:solidFill>
                  <a:schemeClr val="bg2">
                    <a:lumMod val="60000"/>
                    <a:lumOff val="40000"/>
                  </a:schemeClr>
                </a:solidFill>
              </a:rPr>
              <a:t>need someone to take charge, speak up, and make sure your group is heard, look to someone with the strength to influence.</a:t>
            </a:r>
            <a:endParaRPr kumimoji="0" lang="en-US" sz="1800" b="1" i="0" u="none" strike="noStrike" cap="none" spc="0" normalizeH="0" baseline="0" dirty="0">
              <a:ln>
                <a:noFill/>
              </a:ln>
              <a:solidFill>
                <a:srgbClr val="000000"/>
              </a:solidFill>
              <a:effectLst/>
              <a:uFillTx/>
              <a:latin typeface="Georgia"/>
              <a:ea typeface="Georgia"/>
              <a:cs typeface="Georgia"/>
              <a:sym typeface="Georgia"/>
            </a:endParaRPr>
          </a:p>
        </p:txBody>
      </p:sp>
      <p:sp>
        <p:nvSpPr>
          <p:cNvPr id="14" name="TextBox 13"/>
          <p:cNvSpPr txBox="1"/>
          <p:nvPr/>
        </p:nvSpPr>
        <p:spPr>
          <a:xfrm>
            <a:off x="6636858" y="2337191"/>
            <a:ext cx="3211830" cy="4247315"/>
          </a:xfrm>
          <a:prstGeom prst="rect">
            <a:avLst/>
          </a:prstGeom>
          <a:solidFill>
            <a:srgbClr val="FFFFFF"/>
          </a:solidFill>
          <a:ln w="254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dirty="0">
                <a:ln>
                  <a:noFill/>
                </a:ln>
                <a:solidFill>
                  <a:schemeClr val="bg2">
                    <a:lumMod val="60000"/>
                    <a:lumOff val="40000"/>
                  </a:schemeClr>
                </a:solidFill>
                <a:effectLst/>
                <a:uFillTx/>
                <a:latin typeface="Georgia"/>
                <a:ea typeface="Georgia"/>
                <a:cs typeface="Georgia"/>
                <a:sym typeface="Georgia"/>
              </a:rPr>
              <a:t>Those who lead through Relationship Building are the essential glue that holds the team together. Without these strengths on a team, in many cases, the group is simply a composite of individuals.  In contrast, leaders with exceptional Relationship Building strength have the unique ability to create groups and organizations that are much great than the sum of their parts.</a:t>
            </a:r>
            <a:endParaRPr kumimoji="0" lang="en-US" sz="1800" b="1" i="0" u="none" strike="noStrike" cap="none" spc="0" normalizeH="0" baseline="0" dirty="0">
              <a:ln>
                <a:noFill/>
              </a:ln>
              <a:solidFill>
                <a:schemeClr val="bg2">
                  <a:lumMod val="60000"/>
                  <a:lumOff val="40000"/>
                </a:schemeClr>
              </a:solidFill>
              <a:effectLst/>
              <a:uFillTx/>
              <a:latin typeface="Georgia"/>
              <a:ea typeface="Georgia"/>
              <a:cs typeface="Georgia"/>
              <a:sym typeface="Georgia"/>
            </a:endParaRPr>
          </a:p>
        </p:txBody>
      </p:sp>
      <p:sp>
        <p:nvSpPr>
          <p:cNvPr id="15" name="TextBox 14"/>
          <p:cNvSpPr txBox="1"/>
          <p:nvPr/>
        </p:nvSpPr>
        <p:spPr>
          <a:xfrm>
            <a:off x="9873834" y="2322036"/>
            <a:ext cx="3429000" cy="3139319"/>
          </a:xfrm>
          <a:prstGeom prst="rect">
            <a:avLst/>
          </a:prstGeom>
          <a:solidFill>
            <a:srgbClr val="FFFFFF"/>
          </a:solidFill>
          <a:ln w="254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dirty="0">
                <a:ln>
                  <a:noFill/>
                </a:ln>
                <a:solidFill>
                  <a:schemeClr val="bg2">
                    <a:lumMod val="60000"/>
                    <a:lumOff val="40000"/>
                  </a:schemeClr>
                </a:solidFill>
                <a:effectLst/>
                <a:uFillTx/>
                <a:latin typeface="Georgia"/>
                <a:ea typeface="Georgia"/>
                <a:cs typeface="Georgia"/>
                <a:sym typeface="Georgia"/>
              </a:rPr>
              <a:t>Leaders with great Strategic Thinking strengths are the ones who keep us all focused on what could be.  They are constantly absorbing and analyzing information and helping the team make better decisions.  People with strength in this domain continually stretch our thinking for the future.</a:t>
            </a:r>
            <a:endParaRPr kumimoji="0" lang="en-US" sz="1800" b="1" i="0" u="none" strike="noStrike" cap="none" spc="0" normalizeH="0" baseline="0" dirty="0">
              <a:ln>
                <a:noFill/>
              </a:ln>
              <a:solidFill>
                <a:schemeClr val="bg2">
                  <a:lumMod val="60000"/>
                  <a:lumOff val="40000"/>
                </a:schemeClr>
              </a:solidFill>
              <a:effectLst/>
              <a:uFillTx/>
              <a:latin typeface="Georgia"/>
              <a:ea typeface="Georgia"/>
              <a:cs typeface="Georgia"/>
              <a:sym typeface="Georgia"/>
            </a:endParaRPr>
          </a:p>
        </p:txBody>
      </p:sp>
    </p:spTree>
    <p:extLst>
      <p:ext uri="{BB962C8B-B14F-4D97-AF65-F5344CB8AC3E}">
        <p14:creationId xmlns:p14="http://schemas.microsoft.com/office/powerpoint/2010/main" val="70820533"/>
      </p:ext>
    </p:extLst>
  </p:cSld>
  <p:clrMapOvr>
    <a:masterClrMapping/>
  </p:clrMapOvr>
  <mc:AlternateContent xmlns:mc="http://schemas.openxmlformats.org/markup-compatibility/2006" xmlns:p14="http://schemas.microsoft.com/office/powerpoint/2010/main">
    <mc:Choice Requires="p14">
      <p:transition>
        <p:dissolve/>
      </p:transition>
    </mc:Choice>
    <mc:Fallback xmlns="">
      <p:transition spd="fast">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5182" y="1688575"/>
            <a:ext cx="13182518" cy="3046988"/>
          </a:xfrm>
          <a:prstGeom prst="rect">
            <a:avLst/>
          </a:prstGeom>
        </p:spPr>
        <p:txBody>
          <a:bodyPr wrap="square">
            <a:spAutoFit/>
          </a:bodyPr>
          <a:lstStyle/>
          <a:p>
            <a:pPr lvl="3" indent="0"/>
            <a:r>
              <a:rPr lang="en-US" sz="9600" dirty="0">
                <a:solidFill>
                  <a:srgbClr val="FFFFFF"/>
                </a:solidFill>
                <a:latin typeface="+mn-lt"/>
              </a:rPr>
              <a:t>Let’s discover and share strengths!</a:t>
            </a:r>
          </a:p>
        </p:txBody>
      </p:sp>
    </p:spTree>
    <p:extLst>
      <p:ext uri="{BB962C8B-B14F-4D97-AF65-F5344CB8AC3E}">
        <p14:creationId xmlns:p14="http://schemas.microsoft.com/office/powerpoint/2010/main" val="881140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FC5F91-A45D-CB47-B5AC-743193B3BD9D}"/>
              </a:ext>
            </a:extLst>
          </p:cNvPr>
          <p:cNvSpPr/>
          <p:nvPr/>
        </p:nvSpPr>
        <p:spPr>
          <a:xfrm>
            <a:off x="1078924" y="2020250"/>
            <a:ext cx="11393055" cy="3785652"/>
          </a:xfrm>
          <a:prstGeom prst="rect">
            <a:avLst/>
          </a:prstGeom>
        </p:spPr>
        <p:txBody>
          <a:bodyPr wrap="square">
            <a:spAutoFit/>
          </a:bodyPr>
          <a:lstStyle/>
          <a:p>
            <a:pPr marL="1143000" lvl="3" indent="-1143000" algn="l">
              <a:buFont typeface="+mj-lt"/>
              <a:buAutoNum type="arabicParenR"/>
            </a:pPr>
            <a:r>
              <a:rPr lang="en-US" sz="6000" dirty="0">
                <a:solidFill>
                  <a:srgbClr val="FFFFFF"/>
                </a:solidFill>
                <a:latin typeface="+mn-lt"/>
              </a:rPr>
              <a:t>Which </a:t>
            </a:r>
            <a:r>
              <a:rPr lang="en-US" sz="6000" dirty="0">
                <a:solidFill>
                  <a:srgbClr val="E97200"/>
                </a:solidFill>
                <a:latin typeface="+mn-lt"/>
              </a:rPr>
              <a:t>1</a:t>
            </a:r>
            <a:r>
              <a:rPr lang="en-US" sz="6000" dirty="0">
                <a:solidFill>
                  <a:srgbClr val="FFFFFF"/>
                </a:solidFill>
                <a:latin typeface="+mn-lt"/>
              </a:rPr>
              <a:t> of </a:t>
            </a:r>
            <a:r>
              <a:rPr lang="en-US" sz="6000" dirty="0">
                <a:solidFill>
                  <a:schemeClr val="accent6">
                    <a:lumMod val="75000"/>
                  </a:schemeClr>
                </a:solidFill>
                <a:latin typeface="+mn-lt"/>
              </a:rPr>
              <a:t>your top 5 </a:t>
            </a:r>
            <a:r>
              <a:rPr lang="en-US" sz="6000" dirty="0">
                <a:solidFill>
                  <a:srgbClr val="FFFFFF"/>
                </a:solidFill>
                <a:latin typeface="+mn-lt"/>
              </a:rPr>
              <a:t>do you </a:t>
            </a:r>
            <a:r>
              <a:rPr lang="en-US" sz="6000" dirty="0">
                <a:solidFill>
                  <a:srgbClr val="E97200"/>
                </a:solidFill>
                <a:latin typeface="+mn-lt"/>
              </a:rPr>
              <a:t>‘lead with’ </a:t>
            </a:r>
            <a:r>
              <a:rPr lang="en-US" sz="6000" dirty="0">
                <a:solidFill>
                  <a:srgbClr val="FFFFFF"/>
                </a:solidFill>
                <a:latin typeface="+mn-lt"/>
              </a:rPr>
              <a:t>at work? </a:t>
            </a:r>
          </a:p>
          <a:p>
            <a:pPr marL="1143000" lvl="3" indent="-1143000" algn="l">
              <a:buFont typeface="+mj-lt"/>
              <a:buAutoNum type="arabicParenR"/>
            </a:pPr>
            <a:r>
              <a:rPr lang="en-US" sz="6000" dirty="0">
                <a:solidFill>
                  <a:srgbClr val="FFFFFF"/>
                </a:solidFill>
                <a:latin typeface="+mn-lt"/>
              </a:rPr>
              <a:t>What is </a:t>
            </a:r>
            <a:r>
              <a:rPr lang="en-US" sz="6000" dirty="0">
                <a:solidFill>
                  <a:srgbClr val="E97200"/>
                </a:solidFill>
                <a:latin typeface="+mn-lt"/>
              </a:rPr>
              <a:t>your #6</a:t>
            </a:r>
            <a:r>
              <a:rPr lang="en-US" sz="6000" dirty="0">
                <a:solidFill>
                  <a:srgbClr val="FFFFFF"/>
                </a:solidFill>
                <a:latin typeface="+mn-lt"/>
              </a:rPr>
              <a:t>?</a:t>
            </a:r>
          </a:p>
          <a:p>
            <a:pPr marL="1143000" lvl="3" indent="-1143000" algn="l">
              <a:buFont typeface="+mj-lt"/>
              <a:buAutoNum type="arabicParenR"/>
            </a:pPr>
            <a:r>
              <a:rPr lang="en-US" sz="6000" dirty="0">
                <a:solidFill>
                  <a:srgbClr val="FFFFFF"/>
                </a:solidFill>
                <a:latin typeface="+mn-lt"/>
              </a:rPr>
              <a:t>What is </a:t>
            </a:r>
            <a:r>
              <a:rPr lang="en-US" sz="6000" dirty="0">
                <a:solidFill>
                  <a:srgbClr val="E97200"/>
                </a:solidFill>
                <a:latin typeface="+mn-lt"/>
              </a:rPr>
              <a:t>your #34</a:t>
            </a:r>
            <a:r>
              <a:rPr lang="en-US" sz="6000" dirty="0">
                <a:solidFill>
                  <a:srgbClr val="FFFFFF"/>
                </a:solidFill>
                <a:latin typeface="+mn-lt"/>
              </a:rPr>
              <a:t>?</a:t>
            </a:r>
          </a:p>
        </p:txBody>
      </p:sp>
      <p:sp>
        <p:nvSpPr>
          <p:cNvPr id="3" name="Rectangle 2">
            <a:extLst>
              <a:ext uri="{FF2B5EF4-FFF2-40B4-BE49-F238E27FC236}">
                <a16:creationId xmlns:a16="http://schemas.microsoft.com/office/drawing/2014/main" id="{3F556549-6814-FD43-A78A-1B5E1AB596F7}"/>
              </a:ext>
            </a:extLst>
          </p:cNvPr>
          <p:cNvSpPr/>
          <p:nvPr/>
        </p:nvSpPr>
        <p:spPr>
          <a:xfrm>
            <a:off x="1078921" y="450590"/>
            <a:ext cx="12219709" cy="1569660"/>
          </a:xfrm>
          <a:prstGeom prst="rect">
            <a:avLst/>
          </a:prstGeom>
        </p:spPr>
        <p:txBody>
          <a:bodyPr wrap="square">
            <a:spAutoFit/>
          </a:bodyPr>
          <a:lstStyle/>
          <a:p>
            <a:pPr lvl="3" indent="0" algn="l"/>
            <a:r>
              <a:rPr lang="en-US" sz="9600" u="sng" dirty="0">
                <a:solidFill>
                  <a:schemeClr val="accent6">
                    <a:lumMod val="75000"/>
                  </a:schemeClr>
                </a:solidFill>
                <a:latin typeface="+mn-lt"/>
              </a:rPr>
              <a:t>3 Questions</a:t>
            </a:r>
          </a:p>
        </p:txBody>
      </p:sp>
    </p:spTree>
    <p:extLst>
      <p:ext uri="{BB962C8B-B14F-4D97-AF65-F5344CB8AC3E}">
        <p14:creationId xmlns:p14="http://schemas.microsoft.com/office/powerpoint/2010/main" val="245134929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CF423ADC-4E5A-CB4B-8F7F-EB203BD3DEA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000" y="388444"/>
            <a:ext cx="9407236" cy="6843111"/>
          </a:xfrm>
          <a:prstGeom prst="rect">
            <a:avLst/>
          </a:prstGeom>
        </p:spPr>
      </p:pic>
    </p:spTree>
    <p:extLst>
      <p:ext uri="{BB962C8B-B14F-4D97-AF65-F5344CB8AC3E}">
        <p14:creationId xmlns:p14="http://schemas.microsoft.com/office/powerpoint/2010/main" val="869973410"/>
      </p:ext>
    </p:extLst>
  </p:cSld>
  <p:clrMapOvr>
    <a:masterClrMapping/>
  </p:clrMapOvr>
  <p:transition spd="med"/>
</p:sld>
</file>

<file path=ppt/theme/theme1.xml><?xml version="1.0" encoding="utf-8"?>
<a:theme xmlns:a="http://schemas.openxmlformats.org/drawingml/2006/main" name="Title &amp; Subtitle">
  <a:themeElements>
    <a:clrScheme name="Title &amp; Subtitle">
      <a:dk1>
        <a:srgbClr val="000000"/>
      </a:dk1>
      <a:lt1>
        <a:srgbClr val="6C7472"/>
      </a:lt1>
      <a:dk2>
        <a:srgbClr val="A7A7A7"/>
      </a:dk2>
      <a:lt2>
        <a:srgbClr val="535353"/>
      </a:lt2>
      <a:accent1>
        <a:srgbClr val="6C7472"/>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Title &amp; Subtitle">
      <a:majorFont>
        <a:latin typeface="Gill Sans Light"/>
        <a:ea typeface="Gill Sans Light"/>
        <a:cs typeface="Gill Sans Light"/>
      </a:majorFont>
      <a:minorFont>
        <a:latin typeface="Helvetica"/>
        <a:ea typeface="Helvetica"/>
        <a:cs typeface="Helvetica"/>
      </a:minorFont>
    </a:fontScheme>
    <a:fmtScheme name="Title &amp; Subtit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414141"/>
            </a:solidFill>
            <a:effectLst/>
            <a:uFillTx/>
            <a:latin typeface="+mj-lt"/>
            <a:ea typeface="+mj-ea"/>
            <a:cs typeface="+mj-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itle &amp; Subtitle">
  <a:themeElements>
    <a:clrScheme name="Title &amp; Subtitle">
      <a:dk1>
        <a:srgbClr val="000000"/>
      </a:dk1>
      <a:lt1>
        <a:srgbClr val="FFFFFF"/>
      </a:lt1>
      <a:dk2>
        <a:srgbClr val="A7A7A7"/>
      </a:dk2>
      <a:lt2>
        <a:srgbClr val="535353"/>
      </a:lt2>
      <a:accent1>
        <a:srgbClr val="6C7472"/>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Title &amp; Subtitle">
      <a:majorFont>
        <a:latin typeface="Gill Sans Light"/>
        <a:ea typeface="Gill Sans Light"/>
        <a:cs typeface="Gill Sans Light"/>
      </a:majorFont>
      <a:minorFont>
        <a:latin typeface="Helvetica"/>
        <a:ea typeface="Helvetica"/>
        <a:cs typeface="Helvetica"/>
      </a:minorFont>
    </a:fontScheme>
    <a:fmtScheme name="Title &amp; Subtit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414141"/>
            </a:solidFill>
            <a:effectLst/>
            <a:uFillTx/>
            <a:latin typeface="+mj-lt"/>
            <a:ea typeface="+mj-ea"/>
            <a:cs typeface="+mj-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1800" b="1" i="0" u="none" strike="noStrike" cap="none" spc="0" normalizeH="0" baseline="0">
            <a:ln>
              <a:noFill/>
            </a:ln>
            <a:solidFill>
              <a:srgbClr val="000000"/>
            </a:solidFill>
            <a:effectLst/>
            <a:uFillTx/>
            <a:latin typeface="Georgia"/>
            <a:ea typeface="Georgia"/>
            <a:cs typeface="Georgia"/>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6808</TotalTime>
  <Words>951</Words>
  <Application>Microsoft Macintosh PowerPoint</Application>
  <PresentationFormat>Custom</PresentationFormat>
  <Paragraphs>96</Paragraphs>
  <Slides>24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Abadi MT Condensed Extra Bold</vt:lpstr>
      <vt:lpstr>Georgia</vt:lpstr>
      <vt:lpstr>Gill Sans</vt:lpstr>
      <vt:lpstr>Gill Sans Light</vt:lpstr>
      <vt:lpstr>Title &amp; Subtitle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Kellee</dc:creator>
  <cp:lastModifiedBy>Charlie Hall</cp:lastModifiedBy>
  <cp:revision>160</cp:revision>
  <cp:lastPrinted>2021-06-13T21:36:39Z</cp:lastPrinted>
  <dcterms:modified xsi:type="dcterms:W3CDTF">2025-06-25T23:07:00Z</dcterms:modified>
</cp:coreProperties>
</file>